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 id="2147483816" r:id="rId2"/>
    <p:sldMasterId id="2147483910" r:id="rId3"/>
  </p:sldMasterIdLst>
  <p:notesMasterIdLst>
    <p:notesMasterId r:id="rId30"/>
  </p:notesMasterIdLst>
  <p:sldIdLst>
    <p:sldId id="10255" r:id="rId4"/>
    <p:sldId id="1920" r:id="rId5"/>
    <p:sldId id="10178" r:id="rId6"/>
    <p:sldId id="10179" r:id="rId7"/>
    <p:sldId id="10256" r:id="rId8"/>
    <p:sldId id="10238" r:id="rId9"/>
    <p:sldId id="10193" r:id="rId10"/>
    <p:sldId id="10196" r:id="rId11"/>
    <p:sldId id="10200" r:id="rId12"/>
    <p:sldId id="10201" r:id="rId13"/>
    <p:sldId id="10202" r:id="rId14"/>
    <p:sldId id="10203" r:id="rId15"/>
    <p:sldId id="10204" r:id="rId16"/>
    <p:sldId id="10205" r:id="rId17"/>
    <p:sldId id="10206" r:id="rId18"/>
    <p:sldId id="10208" r:id="rId19"/>
    <p:sldId id="1922" r:id="rId20"/>
    <p:sldId id="1945" r:id="rId21"/>
    <p:sldId id="10209" r:id="rId22"/>
    <p:sldId id="1933" r:id="rId23"/>
    <p:sldId id="1925" r:id="rId24"/>
    <p:sldId id="257" r:id="rId25"/>
    <p:sldId id="1921" r:id="rId26"/>
    <p:sldId id="10227" r:id="rId27"/>
    <p:sldId id="10214" r:id="rId28"/>
    <p:sldId id="1022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9 Breakout Template—White" id="{4B1BBE2A-6D55-4595-AFBA-0E30BE368C15}">
          <p14:sldIdLst>
            <p14:sldId id="10255"/>
            <p14:sldId id="1920"/>
          </p14:sldIdLst>
        </p14:section>
        <p14:section name="Intro" id="{7778060C-E57C-4587-9ECE-D6FB596F15C1}">
          <p14:sldIdLst>
            <p14:sldId id="10178"/>
            <p14:sldId id="10179"/>
            <p14:sldId id="10256"/>
            <p14:sldId id="10238"/>
          </p14:sldIdLst>
        </p14:section>
        <p14:section name=".NET Core 3" id="{A822E5CF-FB63-4C6B-BCC7-12D7EB24F6B6}">
          <p14:sldIdLst>
            <p14:sldId id="10193"/>
            <p14:sldId id="10196"/>
            <p14:sldId id="10200"/>
            <p14:sldId id="10201"/>
            <p14:sldId id="10202"/>
            <p14:sldId id="10203"/>
            <p14:sldId id="10204"/>
            <p14:sldId id="10205"/>
            <p14:sldId id="10206"/>
            <p14:sldId id="10208"/>
            <p14:sldId id="1922"/>
            <p14:sldId id="1945"/>
            <p14:sldId id="10209"/>
            <p14:sldId id="1933"/>
            <p14:sldId id="1925"/>
            <p14:sldId id="257"/>
            <p14:sldId id="1921"/>
          </p14:sldIdLst>
        </p14:section>
        <p14:section name="Closing" id="{1B9935A0-AE41-41EF-84C1-BBAFAB02351C}">
          <p14:sldIdLst>
            <p14:sldId id="10227"/>
            <p14:sldId id="10214"/>
            <p14:sldId id="102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C0E8"/>
    <a:srgbClr val="E2068C"/>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01E73-2A28-41C7-AC05-6F359298D398}" v="83" dt="2019-05-06T17:19:44.488"/>
    <p1510:client id="{44997EEC-218A-49A7-B92C-A078D53ED255}" v="171" dt="2019-05-06T08:49:12.401"/>
    <p1510:client id="{74C796E0-9A7C-42DD-8783-2427EB3D241F}" v="793" dt="2019-05-06T17:39:23.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40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Sheet1!$B$3</c:f>
              <c:strCache>
                <c:ptCount val="1"/>
                <c:pt idx="0">
                  <c:v>Sum of 1d Count</c:v>
                </c:pt>
              </c:strCache>
            </c:strRef>
          </c:tx>
          <c:spPr>
            <a:solidFill>
              <a:schemeClr val="accent4"/>
            </a:solidFill>
            <a:ln>
              <a:noFill/>
            </a:ln>
            <a:effectLst/>
          </c:spPr>
          <c:invertIfNegative val="0"/>
          <c:dPt>
            <c:idx val="4"/>
            <c:invertIfNegative val="0"/>
            <c:bubble3D val="0"/>
            <c:spPr>
              <a:solidFill>
                <a:schemeClr val="accent3"/>
              </a:solidFill>
              <a:ln>
                <a:noFill/>
              </a:ln>
              <a:effectLst/>
            </c:spPr>
            <c:extLst>
              <c:ext xmlns:c16="http://schemas.microsoft.com/office/drawing/2014/chart" uri="{C3380CC4-5D6E-409C-BE32-E72D297353CC}">
                <c16:uniqueId val="{00000001-3286-448C-A78F-7A28471A8434}"/>
              </c:ext>
            </c:extLst>
          </c:dPt>
          <c:cat>
            <c:strRef>
              <c:f>Sheet1!$A$4:$A$8</c:f>
              <c:strCache>
                <c:ptCount val="5"/>
                <c:pt idx="0">
                  <c:v>December</c:v>
                </c:pt>
                <c:pt idx="1">
                  <c:v>January</c:v>
                </c:pt>
                <c:pt idx="2">
                  <c:v>February</c:v>
                </c:pt>
                <c:pt idx="3">
                  <c:v>March</c:v>
                </c:pt>
                <c:pt idx="4">
                  <c:v>April</c:v>
                </c:pt>
              </c:strCache>
            </c:strRef>
          </c:cat>
          <c:val>
            <c:numRef>
              <c:f>Sheet1!$B$4:$B$8</c:f>
              <c:numCache>
                <c:formatCode>0</c:formatCode>
                <c:ptCount val="5"/>
                <c:pt idx="0" formatCode="General">
                  <c:v>750000</c:v>
                </c:pt>
                <c:pt idx="1">
                  <c:v>865559</c:v>
                </c:pt>
                <c:pt idx="2">
                  <c:v>915426</c:v>
                </c:pt>
                <c:pt idx="3">
                  <c:v>986868</c:v>
                </c:pt>
                <c:pt idx="4" formatCode="#,##0">
                  <c:v>1078760</c:v>
                </c:pt>
              </c:numCache>
            </c:numRef>
          </c:val>
          <c:extLst>
            <c:ext xmlns:c16="http://schemas.microsoft.com/office/drawing/2014/chart" uri="{C3380CC4-5D6E-409C-BE32-E72D297353CC}">
              <c16:uniqueId val="{00000000-3286-448C-A78F-7A28471A8434}"/>
            </c:ext>
          </c:extLst>
        </c:ser>
        <c:dLbls>
          <c:showLegendKey val="0"/>
          <c:showVal val="0"/>
          <c:showCatName val="0"/>
          <c:showSerName val="0"/>
          <c:showPercent val="0"/>
          <c:showBubbleSize val="0"/>
        </c:dLbls>
        <c:gapWidth val="150"/>
        <c:axId val="443100576"/>
        <c:axId val="661903720"/>
      </c:barChart>
      <c:catAx>
        <c:axId val="44310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661903720"/>
        <c:crosses val="autoZero"/>
        <c:auto val="1"/>
        <c:lblAlgn val="ctr"/>
        <c:lblOffset val="100"/>
        <c:noMultiLvlLbl val="0"/>
      </c:catAx>
      <c:valAx>
        <c:axId val="661903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j-lt"/>
                <a:ea typeface="+mn-ea"/>
                <a:cs typeface="+mn-cs"/>
              </a:defRPr>
            </a:pPr>
            <a:endParaRPr lang="en-US"/>
          </a:p>
        </c:txPr>
        <c:crossAx val="44310057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dgm:spPr/>
      <dgm:t>
        <a:bodyPr/>
        <a:lstStyle/>
        <a:p>
          <a:pPr>
            <a:lnSpc>
              <a:spcPct val="100000"/>
            </a:lnSpc>
          </a:pPr>
          <a:r>
            <a:rPr lang="en-US" dirty="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dgm:spPr/>
      <dgm:t>
        <a:bodyPr/>
        <a:lstStyle/>
        <a:p>
          <a:pPr>
            <a:lnSpc>
              <a:spcPct val="100000"/>
            </a:lnSpc>
          </a:pPr>
          <a:r>
            <a:rPr lang="en-US"/>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dirty="0"/>
            <a:t>Worker service </a:t>
          </a:r>
          <a:endParaRPr lang="en-US" dirty="0"/>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dgm:spPr/>
      <dgm:t>
        <a:bodyPr/>
        <a:lstStyle/>
        <a:p>
          <a:pPr>
            <a:lnSpc>
              <a:spcPct val="100000"/>
            </a:lnSpc>
          </a:pPr>
          <a:r>
            <a:rPr lang="en-US" dirty="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dgm:spPr/>
      <dgm:t>
        <a:bodyPr/>
        <a:lstStyle/>
        <a:p>
          <a:pPr>
            <a:lnSpc>
              <a:spcPct val="100000"/>
            </a:lnSpc>
          </a:pPr>
          <a:r>
            <a:rPr lang="en-US" dirty="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dirty="0"/>
            <a:t>Web API’s + identity</a:t>
          </a:r>
          <a:endParaRPr lang="en-US" dirty="0"/>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dgm:spPr/>
      <dgm:t>
        <a:bodyPr/>
        <a:lstStyle/>
        <a:p>
          <a:pPr>
            <a:lnSpc>
              <a:spcPct val="100000"/>
            </a:lnSpc>
          </a:pPr>
          <a:r>
            <a:rPr lang="en-US"/>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dirty="0"/>
            <a:t>Full stack web development with C#</a:t>
          </a:r>
          <a:endParaRPr lang="en-US" sz="2400" dirty="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700" baseline="0" dirty="0"/>
            <a:t>You don’t need to know AngularJS, React, Vue, etc.</a:t>
          </a:r>
          <a:endParaRPr lang="en-US" sz="1700" dirty="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700" baseline="0"/>
            <a:t>Take advantage of stability and consistency of .NET</a:t>
          </a:r>
          <a:endParaRPr lang="en-US" sz="17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dirty="0"/>
            <a:t>Runs in all browsers</a:t>
          </a:r>
          <a:endParaRPr lang="en-US" sz="2400" dirty="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dirty="0"/>
            <a:t>Share C# code with the client and server</a:t>
          </a:r>
          <a:endParaRPr lang="en-US" sz="1800" dirty="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dirty="0"/>
            <a:t>Web assembly </a:t>
          </a:r>
          <a:br>
            <a:rPr lang="en-US" sz="2400" baseline="0" dirty="0"/>
          </a:br>
          <a:r>
            <a:rPr lang="en-US" sz="2000" baseline="0" dirty="0"/>
            <a:t>(optional and in preview)</a:t>
          </a:r>
          <a:endParaRPr lang="en-US" sz="2000" dirty="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dirty="0"/>
            <a:t>Native</a:t>
          </a:r>
          <a:r>
            <a:rPr lang="en-US" sz="1800" baseline="0" dirty="0"/>
            <a:t> performance</a:t>
          </a:r>
          <a:endParaRPr lang="en-US" sz="1800" dirty="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dirty="0"/>
            <a:t>Requires no plugin or code </a:t>
          </a:r>
          <a:r>
            <a:rPr lang="en-US" sz="1800" baseline="0" dirty="0" err="1"/>
            <a:t>transpilation</a:t>
          </a:r>
          <a:endParaRPr lang="en-US" sz="1800" dirty="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718247"/>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201458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2014580"/>
        <a:ext cx="3286406" cy="492960"/>
      </dsp:txXfrm>
    </dsp:sp>
    <dsp:sp modelId="{AD202792-16B7-448B-ABA7-ADB9343E4B9C}">
      <dsp:nvSpPr>
        <dsp:cNvPr id="0" name=""/>
        <dsp:cNvSpPr/>
      </dsp:nvSpPr>
      <dsp:spPr>
        <a:xfrm>
          <a:off x="4688" y="2575489"/>
          <a:ext cx="3286406" cy="154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High performance contract-based RPC services with .NET</a:t>
          </a:r>
        </a:p>
        <a:p>
          <a:pPr marL="0" lvl="0" indent="0" algn="ctr" defTabSz="755650">
            <a:lnSpc>
              <a:spcPct val="100000"/>
            </a:lnSpc>
            <a:spcBef>
              <a:spcPct val="0"/>
            </a:spcBef>
            <a:spcAft>
              <a:spcPct val="35000"/>
            </a:spcAft>
            <a:buNone/>
          </a:pPr>
          <a:r>
            <a:rPr lang="en-US" sz="1700" kern="1200"/>
            <a:t>Works across many languages and platforms</a:t>
          </a:r>
        </a:p>
      </dsp:txBody>
      <dsp:txXfrm>
        <a:off x="4688" y="2575489"/>
        <a:ext cx="3286406" cy="1540200"/>
      </dsp:txXfrm>
    </dsp:sp>
    <dsp:sp modelId="{0CDF11CB-23FE-4AF6-90C0-A4F39B25DD2F}">
      <dsp:nvSpPr>
        <dsp:cNvPr id="0" name=""/>
        <dsp:cNvSpPr/>
      </dsp:nvSpPr>
      <dsp:spPr>
        <a:xfrm>
          <a:off x="4934297" y="718247"/>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201458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dirty="0"/>
            <a:t>Worker service </a:t>
          </a:r>
          <a:endParaRPr lang="en-US" sz="2600" kern="1200" dirty="0"/>
        </a:p>
      </dsp:txBody>
      <dsp:txXfrm>
        <a:off x="3866215" y="2014580"/>
        <a:ext cx="3286406" cy="492960"/>
      </dsp:txXfrm>
    </dsp:sp>
    <dsp:sp modelId="{C4314E91-502A-49BB-A666-DB71DA15901A}">
      <dsp:nvSpPr>
        <dsp:cNvPr id="0" name=""/>
        <dsp:cNvSpPr/>
      </dsp:nvSpPr>
      <dsp:spPr>
        <a:xfrm>
          <a:off x="3866215" y="2575489"/>
          <a:ext cx="3286406" cy="154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Starting point for long running back processes like Windows Server or Linux daemon</a:t>
          </a:r>
        </a:p>
        <a:p>
          <a:pPr marL="0" lvl="0" indent="0" algn="ctr" defTabSz="755650">
            <a:lnSpc>
              <a:spcPct val="100000"/>
            </a:lnSpc>
            <a:spcBef>
              <a:spcPct val="0"/>
            </a:spcBef>
            <a:spcAft>
              <a:spcPct val="35000"/>
            </a:spcAft>
            <a:buNone/>
          </a:pPr>
          <a:r>
            <a:rPr lang="en-US" sz="1700" kern="1200" dirty="0"/>
            <a:t>Producing or consuming messages from a message queue</a:t>
          </a:r>
        </a:p>
      </dsp:txBody>
      <dsp:txXfrm>
        <a:off x="3866215" y="2575489"/>
        <a:ext cx="3286406" cy="1540200"/>
      </dsp:txXfrm>
    </dsp:sp>
    <dsp:sp modelId="{7E85110C-8150-4D35-A74F-599976EDDF22}">
      <dsp:nvSpPr>
        <dsp:cNvPr id="0" name=""/>
        <dsp:cNvSpPr/>
      </dsp:nvSpPr>
      <dsp:spPr>
        <a:xfrm>
          <a:off x="8795825" y="718247"/>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201458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dirty="0"/>
            <a:t>Web API’s + identity</a:t>
          </a:r>
          <a:endParaRPr lang="en-US" sz="2600" kern="1200" dirty="0"/>
        </a:p>
      </dsp:txBody>
      <dsp:txXfrm>
        <a:off x="7727743" y="2014580"/>
        <a:ext cx="3286406" cy="492960"/>
      </dsp:txXfrm>
    </dsp:sp>
    <dsp:sp modelId="{3D81694F-76DD-49A0-91C1-DB4789E7C715}">
      <dsp:nvSpPr>
        <dsp:cNvPr id="0" name=""/>
        <dsp:cNvSpPr/>
      </dsp:nvSpPr>
      <dsp:spPr>
        <a:xfrm>
          <a:off x="7727743" y="2575489"/>
          <a:ext cx="3286406" cy="154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Add security and authentication to Web API’s</a:t>
          </a:r>
        </a:p>
      </dsp:txBody>
      <dsp:txXfrm>
        <a:off x="7727743" y="2575489"/>
        <a:ext cx="3286406" cy="1540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820060"/>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2058822"/>
          <a:ext cx="3380850"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dirty="0"/>
            <a:t>Full stack web development with C#</a:t>
          </a:r>
          <a:endParaRPr lang="en-US" sz="2400" kern="1200" dirty="0"/>
        </a:p>
      </dsp:txBody>
      <dsp:txXfrm>
        <a:off x="114755" y="2058822"/>
        <a:ext cx="3380850" cy="813559"/>
      </dsp:txXfrm>
    </dsp:sp>
    <dsp:sp modelId="{9247A9F3-3C44-4118-94A0-90A6015918F1}">
      <dsp:nvSpPr>
        <dsp:cNvPr id="0" name=""/>
        <dsp:cNvSpPr/>
      </dsp:nvSpPr>
      <dsp:spPr>
        <a:xfrm>
          <a:off x="12329" y="2889725"/>
          <a:ext cx="3585702" cy="112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dirty="0"/>
            <a:t>You don’t need to know AngularJS, React, Vue, etc.</a:t>
          </a:r>
          <a:endParaRPr lang="en-US" sz="1700" kern="1200" dirty="0"/>
        </a:p>
        <a:p>
          <a:pPr marL="0" lvl="0" indent="0" algn="ctr" defTabSz="755650">
            <a:lnSpc>
              <a:spcPct val="100000"/>
            </a:lnSpc>
            <a:spcBef>
              <a:spcPct val="0"/>
            </a:spcBef>
            <a:spcAft>
              <a:spcPct val="35000"/>
            </a:spcAft>
            <a:buNone/>
          </a:pPr>
          <a:r>
            <a:rPr lang="en-US" sz="1700" kern="1200" baseline="0"/>
            <a:t>Take advantage of stability and consistency of .NET</a:t>
          </a:r>
          <a:endParaRPr lang="en-US" sz="1700" kern="1200"/>
        </a:p>
      </dsp:txBody>
      <dsp:txXfrm>
        <a:off x="12329" y="2889725"/>
        <a:ext cx="3585702" cy="1124152"/>
      </dsp:txXfrm>
    </dsp:sp>
    <dsp:sp modelId="{AA30765A-80B4-4B96-ADE6-7DC14350B0DC}">
      <dsp:nvSpPr>
        <dsp:cNvPr id="0" name=""/>
        <dsp:cNvSpPr/>
      </dsp:nvSpPr>
      <dsp:spPr>
        <a:xfrm>
          <a:off x="5003587" y="68856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2144696"/>
          <a:ext cx="3152543"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dirty="0"/>
            <a:t>Runs in all browsers</a:t>
          </a:r>
          <a:endParaRPr lang="en-US" sz="2400" kern="1200" dirty="0"/>
        </a:p>
      </dsp:txBody>
      <dsp:txXfrm>
        <a:off x="4149727" y="2144696"/>
        <a:ext cx="3152543" cy="813559"/>
      </dsp:txXfrm>
    </dsp:sp>
    <dsp:sp modelId="{3F1F6005-FCFE-4A2B-BE68-A1F6E1439CDC}">
      <dsp:nvSpPr>
        <dsp:cNvPr id="0" name=""/>
        <dsp:cNvSpPr/>
      </dsp:nvSpPr>
      <dsp:spPr>
        <a:xfrm>
          <a:off x="4149727" y="3021219"/>
          <a:ext cx="3152543" cy="112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dirty="0"/>
            <a:t>Share C# code with the client and server</a:t>
          </a:r>
          <a:endParaRPr lang="en-US" sz="1800" kern="1200" dirty="0"/>
        </a:p>
      </dsp:txBody>
      <dsp:txXfrm>
        <a:off x="4149727" y="3021219"/>
        <a:ext cx="3152543" cy="1124152"/>
      </dsp:txXfrm>
    </dsp:sp>
    <dsp:sp modelId="{887A2411-E56E-4B51-8FD1-B1B16073166D}">
      <dsp:nvSpPr>
        <dsp:cNvPr id="0" name=""/>
        <dsp:cNvSpPr/>
      </dsp:nvSpPr>
      <dsp:spPr>
        <a:xfrm>
          <a:off x="8878542" y="842870"/>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2081633"/>
          <a:ext cx="3152543"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dirty="0"/>
            <a:t>Web assembly </a:t>
          </a:r>
          <a:br>
            <a:rPr lang="en-US" sz="2400" kern="1200" baseline="0" dirty="0"/>
          </a:br>
          <a:r>
            <a:rPr lang="en-US" sz="2000" kern="1200" baseline="0" dirty="0"/>
            <a:t>(optional and in preview)</a:t>
          </a:r>
          <a:endParaRPr lang="en-US" sz="2000" kern="1200" dirty="0"/>
        </a:p>
      </dsp:txBody>
      <dsp:txXfrm>
        <a:off x="7853965" y="2081633"/>
        <a:ext cx="3152543" cy="813559"/>
      </dsp:txXfrm>
    </dsp:sp>
    <dsp:sp modelId="{7F7F6124-89A7-483E-9F78-684E5A198A9B}">
      <dsp:nvSpPr>
        <dsp:cNvPr id="0" name=""/>
        <dsp:cNvSpPr/>
      </dsp:nvSpPr>
      <dsp:spPr>
        <a:xfrm>
          <a:off x="7853965" y="2958156"/>
          <a:ext cx="3152543" cy="1032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dirty="0"/>
            <a:t>Native</a:t>
          </a:r>
          <a:r>
            <a:rPr lang="en-US" sz="1800" kern="1200" baseline="0" dirty="0"/>
            <a:t> performance</a:t>
          </a:r>
          <a:endParaRPr lang="en-US" sz="1800" kern="1200" dirty="0"/>
        </a:p>
        <a:p>
          <a:pPr marL="0" lvl="0" indent="0" algn="ctr" defTabSz="800100">
            <a:lnSpc>
              <a:spcPct val="100000"/>
            </a:lnSpc>
            <a:spcBef>
              <a:spcPct val="0"/>
            </a:spcBef>
            <a:spcAft>
              <a:spcPct val="35000"/>
            </a:spcAft>
            <a:buNone/>
          </a:pPr>
          <a:r>
            <a:rPr lang="en-US" sz="1800" kern="1200" baseline="0" dirty="0"/>
            <a:t>Requires no plugin or code </a:t>
          </a:r>
          <a:r>
            <a:rPr lang="en-US" sz="1800" kern="1200" baseline="0" dirty="0" err="1"/>
            <a:t>transpilation</a:t>
          </a:r>
          <a:endParaRPr lang="en-US" sz="1800" kern="1200" dirty="0"/>
        </a:p>
      </dsp:txBody>
      <dsp:txXfrm>
        <a:off x="7853965" y="2958156"/>
        <a:ext cx="3152543" cy="103291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60206-B702-41E4-A1FD-BC5D873FDABE}" type="datetimeFigureOut">
              <a:rPr lang="en-US" smtClean="0"/>
              <a:t>6/11/2019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5AC7CE-2342-439D-99E9-F1094D4D7F89}" type="slidenum">
              <a:rPr lang="en-US" smtClean="0"/>
              <a:t>‹#›</a:t>
            </a:fld>
            <a:endParaRPr lang="en-US"/>
          </a:p>
        </p:txBody>
      </p:sp>
    </p:spTree>
    <p:extLst>
      <p:ext uri="{BB962C8B-B14F-4D97-AF65-F5344CB8AC3E}">
        <p14:creationId xmlns:p14="http://schemas.microsoft.com/office/powerpoint/2010/main" val="20844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6/11/2019 6:15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08809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B2FE5136-A27D-4E7A-A82D-DE72D76E4F8F}" type="slidenum">
              <a:rPr lang="en-US" smtClean="0"/>
              <a:t>22</a:t>
            </a:fld>
            <a:endParaRPr lang="en-US"/>
          </a:p>
        </p:txBody>
      </p:sp>
    </p:spTree>
    <p:extLst>
      <p:ext uri="{BB962C8B-B14F-4D97-AF65-F5344CB8AC3E}">
        <p14:creationId xmlns:p14="http://schemas.microsoft.com/office/powerpoint/2010/main" val="3875927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6/11/2019 6:17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09172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78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61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6/11/2019 6:04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283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6/11/2019 6:01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8190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6/11/2019 6:01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99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6/11/2019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713391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542189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25837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1260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5590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24241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86227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5920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5829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2493317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8953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2447678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4053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39685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584420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910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966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5973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8127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359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483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528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351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2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66809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7214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984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509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6/11/2019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382705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6/11/2019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642783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6/11/2019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419486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EEFA81-6B44-4E57-AF00-64CF0E3502BD}"/>
              </a:ext>
            </a:extLst>
          </p:cNvPr>
          <p:cNvPicPr>
            <a:picLocks noChangeAspect="1"/>
          </p:cNvPicPr>
          <p:nvPr userDrawn="1"/>
        </p:nvPicPr>
        <p:blipFill rotWithShape="1">
          <a:blip r:embed="rId2"/>
          <a:srcRect l="32564"/>
          <a:stretch/>
        </p:blipFill>
        <p:spPr>
          <a:xfrm>
            <a:off x="3970116" y="0"/>
            <a:ext cx="8221884" cy="6857999"/>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A close up of a logo&#10;&#10;Description automatically generate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969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9" name="Picture 8">
            <a:extLst>
              <a:ext uri="{FF2B5EF4-FFF2-40B4-BE49-F238E27FC236}">
                <a16:creationId xmlns:a16="http://schemas.microsoft.com/office/drawing/2014/main" id="{393F705E-8E29-42CB-99B0-F26F260FAF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70804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607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797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56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875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664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993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448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4886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484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09651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6250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7542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87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30406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23382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87237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52899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0449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94189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4954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6105148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9238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164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071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45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90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5523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546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9151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04808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414491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31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873435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2716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2787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037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8550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88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5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68604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7802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39113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5502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96940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73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930430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7908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840170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2800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710986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614454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492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0567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27336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70608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2865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9476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37869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128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7696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73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769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320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53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2601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5589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image" Target="../media/image1.emf"/><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644359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4" r:id="rId35"/>
    <p:sldLayoutId id="2147483815"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34357846"/>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4428914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50.svg"/></Relationships>
</file>

<file path=ppt/slides/_rels/slide22.xml.rels><?xml version="1.0" encoding="UTF-8" standalone="yes"?>
<Relationships xmlns="http://schemas.openxmlformats.org/package/2006/relationships"><Relationship Id="rId3" Type="http://schemas.openxmlformats.org/officeDocument/2006/relationships/hyperlink" Target="https://aka.ms/aspnet/benchmarks" TargetMode="External"/><Relationship Id="rId2" Type="http://schemas.openxmlformats.org/officeDocument/2006/relationships/notesSlide" Target="../notesSlides/notesSlide11.xml"/><Relationship Id="rId1" Type="http://schemas.openxmlformats.org/officeDocument/2006/relationships/slideLayout" Target="../slideLayouts/slideLayout35.xml"/><Relationship Id="rId5" Type="http://schemas.openxmlformats.org/officeDocument/2006/relationships/image" Target="../media/image66.sv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dot.net/spark" TargetMode="External"/><Relationship Id="rId2" Type="http://schemas.openxmlformats.org/officeDocument/2006/relationships/hyperlink" Target="http://dot.net/ml" TargetMode="External"/><Relationship Id="rId1" Type="http://schemas.openxmlformats.org/officeDocument/2006/relationships/slideLayout" Target="../slideLayouts/slideLayout3.xml"/><Relationship Id="rId4" Type="http://schemas.openxmlformats.org/officeDocument/2006/relationships/hyperlink" Target="https://dot.net/get-core3"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visualstudio.com/preview" TargetMode="External"/><Relationship Id="rId2" Type="http://schemas.openxmlformats.org/officeDocument/2006/relationships/hyperlink" Target="https://dot.net/get-core3" TargetMode="External"/><Relationship Id="rId1" Type="http://schemas.openxmlformats.org/officeDocument/2006/relationships/slideLayout" Target="../slideLayouts/slideLayout4.xml"/><Relationship Id="rId6" Type="http://schemas.openxmlformats.org/officeDocument/2006/relationships/hyperlink" Target="https://aka.ms/blazorworkshop" TargetMode="External"/><Relationship Id="rId5" Type="http://schemas.openxmlformats.org/officeDocument/2006/relationships/hyperlink" Target="https://blazor.net/" TargetMode="External"/><Relationship Id="rId4" Type="http://schemas.openxmlformats.org/officeDocument/2006/relationships/hyperlink" Target="https://docs.asp.net/"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3.xml"/><Relationship Id="rId16" Type="http://schemas.openxmlformats.org/officeDocument/2006/relationships/image" Target="../media/image26.png"/><Relationship Id="rId1" Type="http://schemas.openxmlformats.org/officeDocument/2006/relationships/slideLayout" Target="../slideLayouts/slideLayout2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26.png"/><Relationship Id="rId1" Type="http://schemas.openxmlformats.org/officeDocument/2006/relationships/slideLayout" Target="../slideLayouts/slideLayout2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3.png"/><Relationship Id="rId4" Type="http://schemas.openxmlformats.org/officeDocument/2006/relationships/image" Target="../media/image3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75C3C4-AA7C-491F-8CD8-BCF0705BE7A6}"/>
              </a:ext>
            </a:extLst>
          </p:cNvPr>
          <p:cNvSpPr>
            <a:spLocks noGrp="1"/>
          </p:cNvSpPr>
          <p:nvPr>
            <p:ph type="body" sz="quarter" idx="12"/>
          </p:nvPr>
        </p:nvSpPr>
        <p:spPr>
          <a:xfrm>
            <a:off x="582042" y="3962400"/>
            <a:ext cx="4164583" cy="677108"/>
          </a:xfrm>
        </p:spPr>
        <p:txBody>
          <a:bodyPr/>
          <a:lstStyle/>
          <a:p>
            <a:r>
              <a:rPr lang="en-AU" dirty="0" err="1"/>
              <a:t>CodeSanook</a:t>
            </a:r>
            <a:r>
              <a:rPr lang="en-AU" dirty="0"/>
              <a:t> Meetup #03</a:t>
            </a:r>
            <a:br>
              <a:rPr lang="en-AU" dirty="0"/>
            </a:br>
            <a:r>
              <a:rPr lang="en-AU" dirty="0"/>
              <a:t>Jose Barbosa</a:t>
            </a:r>
          </a:p>
        </p:txBody>
      </p:sp>
      <p:sp>
        <p:nvSpPr>
          <p:cNvPr id="3" name="Title 2">
            <a:extLst>
              <a:ext uri="{FF2B5EF4-FFF2-40B4-BE49-F238E27FC236}">
                <a16:creationId xmlns:a16="http://schemas.microsoft.com/office/drawing/2014/main" id="{D34308DB-5D38-4E49-BD21-0BFF851455CB}"/>
              </a:ext>
            </a:extLst>
          </p:cNvPr>
          <p:cNvSpPr>
            <a:spLocks noGrp="1"/>
          </p:cNvSpPr>
          <p:nvPr>
            <p:ph type="title"/>
          </p:nvPr>
        </p:nvSpPr>
        <p:spPr>
          <a:xfrm>
            <a:off x="588263" y="1871544"/>
            <a:ext cx="10748521" cy="1661993"/>
          </a:xfrm>
        </p:spPr>
        <p:txBody>
          <a:bodyPr/>
          <a:lstStyle/>
          <a:p>
            <a:r>
              <a:rPr lang="en-US" b="1" dirty="0"/>
              <a:t>Exploring ASP .NET Core 3.0 and Azure App Service</a:t>
            </a:r>
            <a:endParaRPr lang="en-AU" dirty="0"/>
          </a:p>
        </p:txBody>
      </p:sp>
    </p:spTree>
    <p:extLst>
      <p:ext uri="{BB962C8B-B14F-4D97-AF65-F5344CB8AC3E}">
        <p14:creationId xmlns:p14="http://schemas.microsoft.com/office/powerpoint/2010/main" val="39038447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p:spPr>
        <p:style>
          <a:lnRef idx="2">
            <a:schemeClr val="accent1"/>
          </a:lnRef>
          <a:fillRef idx="1">
            <a:schemeClr val="lt1"/>
          </a:fillRef>
          <a:effectRef idx="0">
            <a:schemeClr val="accent1"/>
          </a:effectRef>
          <a:fontRef idx="minor">
            <a:schemeClr val="dk1"/>
          </a:fontRef>
        </p:style>
        <p:txBody>
          <a:bodyPr lIns="91440" tIns="91440"/>
          <a:lstStyle/>
          <a:p>
            <a:pPr>
              <a:buFont typeface="Arial" panose="020B0604020202020204" pitchFamily="34" charset="0"/>
              <a:buChar char="•"/>
            </a:pPr>
            <a:r>
              <a:rPr lang="en-US" sz="2400" b="1">
                <a:highlight>
                  <a:srgbClr val="30E5D0"/>
                </a:highlight>
              </a:rPr>
              <a:t>Ranges</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2..</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65205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a:solidFill>
              <a:schemeClr val="accent1"/>
            </a:solidFill>
          </a:ln>
        </p:spPr>
        <p:txBody>
          <a:bodyPr lIns="91440" tIns="91440"/>
          <a:lstStyle/>
          <a:p>
            <a:pPr>
              <a:buFont typeface="Arial" panose="020B0604020202020204" pitchFamily="34" charset="0"/>
              <a:buChar char="•"/>
            </a:pPr>
            <a:r>
              <a:rPr lang="en-US" sz="2400"/>
              <a:t>Ranges</a:t>
            </a:r>
          </a:p>
          <a:p>
            <a:pPr>
              <a:buFont typeface="Arial" panose="020B0604020202020204" pitchFamily="34" charset="0"/>
              <a:buChar char="•"/>
            </a:pPr>
            <a:r>
              <a:rPr lang="en-US" sz="2400" b="1">
                <a:highlight>
                  <a:srgbClr val="30E5D0"/>
                </a:highlight>
              </a:rPr>
              <a:t>Nullable reference types</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1" i="0" u="none" strike="noStrike" kern="1200" cap="none" spc="0" normalizeH="0" baseline="0" noProof="0">
                <a:ln>
                  <a:noFill/>
                </a:ln>
                <a:solidFill>
                  <a:srgbClr val="2B91A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2B91A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98216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a:solidFill>
              <a:schemeClr val="accent1"/>
            </a:solidFill>
          </a:ln>
        </p:spPr>
        <p:txBody>
          <a:bodyPr lIns="91440" tIns="91440"/>
          <a:lstStyle/>
          <a:p>
            <a:pPr>
              <a:buFont typeface="Arial" panose="020B0604020202020204" pitchFamily="34" charset="0"/>
              <a:buChar char="•"/>
            </a:pPr>
            <a:r>
              <a:rPr lang="en-US" sz="2400"/>
              <a:t>Ranges</a:t>
            </a:r>
          </a:p>
          <a:p>
            <a:pPr>
              <a:buFont typeface="Arial" panose="020B0604020202020204" pitchFamily="34" charset="0"/>
              <a:buChar char="•"/>
            </a:pPr>
            <a:r>
              <a:rPr lang="en-US" sz="2400"/>
              <a:t>Nullable reference types</a:t>
            </a:r>
          </a:p>
          <a:p>
            <a:pPr>
              <a:buFont typeface="Arial" panose="020B0604020202020204" pitchFamily="34" charset="0"/>
              <a:buChar char="•"/>
            </a:pPr>
            <a:r>
              <a:rPr lang="en-US" sz="2400" b="1">
                <a:highlight>
                  <a:srgbClr val="30E5D0"/>
                </a:highlight>
              </a:rPr>
              <a:t>Async streams</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err="1">
                <a:ln>
                  <a:noFill/>
                </a:ln>
                <a:solidFill>
                  <a:srgbClr val="2B91A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21316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a:solidFill>
              <a:schemeClr val="accent1"/>
            </a:solidFill>
          </a:ln>
        </p:spPr>
        <p:txBody>
          <a:bodyPr lIns="91440" tIns="91440"/>
          <a:lstStyle/>
          <a:p>
            <a:pPr>
              <a:buFont typeface="Arial" panose="020B0604020202020204" pitchFamily="34" charset="0"/>
              <a:buChar char="•"/>
            </a:pPr>
            <a:r>
              <a:rPr lang="en-US" sz="2400"/>
              <a:t>Ranges</a:t>
            </a:r>
          </a:p>
          <a:p>
            <a:pPr>
              <a:buFont typeface="Arial" panose="020B0604020202020204" pitchFamily="34" charset="0"/>
              <a:buChar char="•"/>
            </a:pPr>
            <a:r>
              <a:rPr lang="en-US" sz="2400"/>
              <a:t>Nullable reference types</a:t>
            </a:r>
          </a:p>
          <a:p>
            <a:pPr>
              <a:buFont typeface="Arial" panose="020B0604020202020204" pitchFamily="34" charset="0"/>
              <a:buChar char="•"/>
            </a:pPr>
            <a:r>
              <a:rPr lang="en-US" sz="2400"/>
              <a:t>Async streams</a:t>
            </a:r>
          </a:p>
          <a:p>
            <a:pPr>
              <a:buFont typeface="Arial" panose="020B0604020202020204" pitchFamily="34" charset="0"/>
              <a:buChar char="•"/>
            </a:pPr>
            <a:r>
              <a:rPr lang="en-US" sz="2400" b="1">
                <a:highlight>
                  <a:srgbClr val="30E5D0"/>
                </a:highlight>
              </a:rPr>
              <a:t>Switch expressions</a:t>
            </a:r>
          </a:p>
          <a:p>
            <a:pPr>
              <a:buFont typeface="Arial" panose="020B0604020202020204" pitchFamily="34" charset="0"/>
              <a:buChar char="•"/>
            </a:pPr>
            <a:endParaRPr lang="en-US" sz="2400"/>
          </a:p>
          <a:p>
            <a:pPr>
              <a:buFont typeface="Arial" panose="020B0604020202020204" pitchFamily="34" charset="0"/>
              <a:buChar char="•"/>
            </a:pPr>
            <a:endParaRPr lang="en-US" sz="2400"/>
          </a:p>
          <a:p>
            <a:pPr>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customer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1" i="0" u="none" strike="noStrike" kern="1200" cap="none" spc="0" normalizeH="0" baseline="0" noProof="0">
              <a:ln>
                <a:noFill/>
              </a:ln>
              <a:gradFill>
                <a:gsLst>
                  <a:gs pos="1250">
                    <a:srgbClr val="505050"/>
                  </a:gs>
                  <a:gs pos="100000">
                    <a:srgbClr val="505050"/>
                  </a:gs>
                </a:gsLst>
                <a:lin ang="5400000" scaled="0"/>
              </a:gradFill>
              <a:effectLst/>
              <a:highlight>
                <a:srgbClr val="30E5D0"/>
              </a:highligh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1"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1" i="0" u="none" strike="noStrike" kern="1200" cap="none" spc="0" normalizeH="0" baseline="0" noProof="0">
              <a:ln>
                <a:noFill/>
              </a:ln>
              <a:gradFill>
                <a:gsLst>
                  <a:gs pos="1250">
                    <a:srgbClr val="505050"/>
                  </a:gs>
                  <a:gs pos="100000">
                    <a:srgbClr val="505050"/>
                  </a:gs>
                </a:gsLst>
                <a:lin ang="5400000" scaled="0"/>
              </a:gradFill>
              <a:effectLst/>
              <a:highlight>
                <a:srgbClr val="30E5D0"/>
              </a:highligh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=&gt;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=&gt;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=&gt;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74854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a:solidFill>
              <a:schemeClr val="accent1"/>
            </a:solidFill>
          </a:ln>
        </p:spPr>
        <p:txBody>
          <a:bodyPr lIns="91440" tIns="91440"/>
          <a:lstStyle/>
          <a:p>
            <a:pPr>
              <a:buFont typeface="Arial" panose="020B0604020202020204" pitchFamily="34" charset="0"/>
              <a:buChar char="•"/>
            </a:pPr>
            <a:r>
              <a:rPr lang="en-US" sz="2400"/>
              <a:t>Ranges</a:t>
            </a:r>
          </a:p>
          <a:p>
            <a:pPr>
              <a:buFont typeface="Arial" panose="020B0604020202020204" pitchFamily="34" charset="0"/>
              <a:buChar char="•"/>
            </a:pPr>
            <a:r>
              <a:rPr lang="en-US" sz="2400"/>
              <a:t>Nullable reference types</a:t>
            </a:r>
          </a:p>
          <a:p>
            <a:pPr>
              <a:buFont typeface="Arial" panose="020B0604020202020204" pitchFamily="34" charset="0"/>
              <a:buChar char="•"/>
            </a:pPr>
            <a:r>
              <a:rPr lang="en-US" sz="2400"/>
              <a:t>Async streams</a:t>
            </a:r>
          </a:p>
          <a:p>
            <a:pPr>
              <a:buFont typeface="Arial" panose="020B0604020202020204" pitchFamily="34" charset="0"/>
              <a:buChar char="•"/>
            </a:pPr>
            <a:r>
              <a:rPr lang="en-US" sz="2400"/>
              <a:t>Switch expressions</a:t>
            </a:r>
          </a:p>
          <a:p>
            <a:pPr>
              <a:buFont typeface="Arial" panose="020B0604020202020204" pitchFamily="34" charset="0"/>
              <a:buChar char="•"/>
            </a:pPr>
            <a:r>
              <a:rPr lang="en-US" sz="2400" b="1">
                <a:highlight>
                  <a:srgbClr val="30E5D0"/>
                </a:highlight>
              </a:rPr>
              <a:t>Recursive patterns</a:t>
            </a:r>
          </a:p>
          <a:p>
            <a:pPr>
              <a:buFont typeface="Arial" panose="020B0604020202020204" pitchFamily="34" charset="0"/>
              <a:buChar char="•"/>
            </a:pPr>
            <a:endParaRPr lang="en-US" sz="2400"/>
          </a:p>
          <a:p>
            <a:pPr>
              <a:buFont typeface="Arial" panose="020B0604020202020204" pitchFamily="34" charset="0"/>
              <a:buChar char="•"/>
            </a:pPr>
            <a:endParaRPr lang="en-US" sz="2400"/>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ln</a:t>
            </a:r>
            <a:r>
              <a:rPr kumimoji="0" lang="en-US" sz="2000" b="0"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err="1">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1" i="0" u="none" strike="noStrike" kern="1200" cap="none" spc="0" normalizeH="0" baseline="0" noProof="0">
                <a:ln>
                  <a:noFill/>
                </a:ln>
                <a:solidFill>
                  <a:srgbClr val="0000FF"/>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1" i="0" u="none" strike="noStrike" kern="1200" cap="none" spc="0" normalizeH="0" baseline="0" noProof="0">
                <a:ln>
                  <a:noFill/>
                </a:ln>
                <a:solidFill>
                  <a:srgbClr val="000000"/>
                </a:solidFill>
                <a:effectLst/>
                <a:highlight>
                  <a:srgbClr val="30E5D0"/>
                </a:highlight>
                <a:uLnTx/>
                <a:uFillTx/>
                <a:latin typeface="Consolas" panose="020B0609020204030204" pitchFamily="49" charset="0"/>
                <a:ea typeface="Calibri" panose="020F0502020204030204" pitchFamily="34" charset="0"/>
                <a:cs typeface="Consolas" panose="020B0609020204030204" pitchFamily="49" charset="0"/>
              </a:rPr>
              <a:t> ln)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24316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D51A85-11A1-45AD-9343-E05C574B831D}"/>
              </a:ext>
            </a:extLst>
          </p:cNvPr>
          <p:cNvSpPr>
            <a:spLocks noGrp="1"/>
          </p:cNvSpPr>
          <p:nvPr>
            <p:ph type="body" sz="quarter" idx="10"/>
          </p:nvPr>
        </p:nvSpPr>
        <p:spPr>
          <a:xfrm>
            <a:off x="269239" y="2032558"/>
            <a:ext cx="3906107" cy="3120854"/>
          </a:xfrm>
          <a:ln>
            <a:solidFill>
              <a:schemeClr val="accent1"/>
            </a:solidFill>
          </a:ln>
        </p:spPr>
        <p:txBody>
          <a:bodyPr lIns="91440" tIns="91440"/>
          <a:lstStyle/>
          <a:p>
            <a:pPr>
              <a:buFont typeface="Arial" panose="020B0604020202020204" pitchFamily="34" charset="0"/>
              <a:buChar char="•"/>
            </a:pPr>
            <a:r>
              <a:rPr lang="en-US" sz="2400"/>
              <a:t>Ranges</a:t>
            </a:r>
          </a:p>
          <a:p>
            <a:pPr>
              <a:buFont typeface="Arial" panose="020B0604020202020204" pitchFamily="34" charset="0"/>
              <a:buChar char="•"/>
            </a:pPr>
            <a:r>
              <a:rPr lang="en-US" sz="2400"/>
              <a:t>Nullable reference types</a:t>
            </a:r>
          </a:p>
          <a:p>
            <a:pPr>
              <a:buFont typeface="Arial" panose="020B0604020202020204" pitchFamily="34" charset="0"/>
              <a:buChar char="•"/>
            </a:pPr>
            <a:r>
              <a:rPr lang="en-US" sz="2400"/>
              <a:t>Async streams</a:t>
            </a:r>
          </a:p>
          <a:p>
            <a:pPr>
              <a:buFont typeface="Arial" panose="020B0604020202020204" pitchFamily="34" charset="0"/>
              <a:buChar char="•"/>
            </a:pPr>
            <a:r>
              <a:rPr lang="en-US" sz="2400"/>
              <a:t>Switch expressions</a:t>
            </a:r>
          </a:p>
          <a:p>
            <a:pPr>
              <a:buFont typeface="Arial" panose="020B0604020202020204" pitchFamily="34" charset="0"/>
              <a:buChar char="•"/>
            </a:pPr>
            <a:r>
              <a:rPr lang="en-US" sz="2400"/>
              <a:t>Recursive patterns</a:t>
            </a:r>
          </a:p>
          <a:p>
            <a:pPr>
              <a:buFont typeface="Arial" panose="020B0604020202020204" pitchFamily="34" charset="0"/>
              <a:buChar char="•"/>
            </a:pPr>
            <a:r>
              <a:rPr lang="en-US" sz="2400"/>
              <a:t>Default implementations</a:t>
            </a:r>
          </a:p>
          <a:p>
            <a:pPr>
              <a:buFont typeface="Arial" panose="020B0604020202020204" pitchFamily="34" charset="0"/>
              <a:buChar char="•"/>
            </a:pPr>
            <a:r>
              <a:rPr lang="en-US" sz="2400"/>
              <a:t>And more…</a:t>
            </a:r>
          </a:p>
        </p:txBody>
      </p:sp>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25965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ASP.NET Core 3.0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extLst>
              <p:ext uri="{D42A27DB-BD31-4B8C-83A1-F6EECF244321}">
                <p14:modId xmlns:p14="http://schemas.microsoft.com/office/powerpoint/2010/main" val="363028886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6806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a:extLst>
              <a:ext uri="{FF2B5EF4-FFF2-40B4-BE49-F238E27FC236}">
                <a16:creationId xmlns:a16="http://schemas.microsoft.com/office/drawing/2014/main" id="{1E23B1AD-27DD-4B1B-9099-E9554077E9F1}"/>
              </a:ext>
            </a:extLst>
          </p:cNvPr>
          <p:cNvGrpSpPr/>
          <p:nvPr/>
        </p:nvGrpSpPr>
        <p:grpSpPr>
          <a:xfrm>
            <a:off x="510166" y="2295143"/>
            <a:ext cx="3154680" cy="2267712"/>
            <a:chOff x="951470" y="2125361"/>
            <a:chExt cx="2150076" cy="1544596"/>
          </a:xfrm>
        </p:grpSpPr>
        <p:sp>
          <p:nvSpPr>
            <p:cNvPr id="140" name="Rectangle 139">
              <a:extLst>
                <a:ext uri="{FF2B5EF4-FFF2-40B4-BE49-F238E27FC236}">
                  <a16:creationId xmlns:a16="http://schemas.microsoft.com/office/drawing/2014/main" id="{3FCC4AF5-9089-4F2B-BBA7-0F52EA04F9F6}"/>
                </a:ext>
              </a:extLst>
            </p:cNvPr>
            <p:cNvSpPr/>
            <p:nvPr/>
          </p:nvSpPr>
          <p:spPr bwMode="auto">
            <a:xfrm>
              <a:off x="951470" y="2588260"/>
              <a:ext cx="2150076" cy="10816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1" name="Group 140">
              <a:extLst>
                <a:ext uri="{FF2B5EF4-FFF2-40B4-BE49-F238E27FC236}">
                  <a16:creationId xmlns:a16="http://schemas.microsoft.com/office/drawing/2014/main" id="{60CB2538-D6E0-4EBC-97F8-A66D0B9B6EE4}"/>
                </a:ext>
              </a:extLst>
            </p:cNvPr>
            <p:cNvGrpSpPr/>
            <p:nvPr/>
          </p:nvGrpSpPr>
          <p:grpSpPr>
            <a:xfrm>
              <a:off x="951470" y="2125361"/>
              <a:ext cx="2150076" cy="462899"/>
              <a:chOff x="951470" y="2125361"/>
              <a:chExt cx="2150076" cy="462899"/>
            </a:xfrm>
          </p:grpSpPr>
          <p:sp>
            <p:nvSpPr>
              <p:cNvPr id="142" name="Rectangle 141">
                <a:extLst>
                  <a:ext uri="{FF2B5EF4-FFF2-40B4-BE49-F238E27FC236}">
                    <a16:creationId xmlns:a16="http://schemas.microsoft.com/office/drawing/2014/main" id="{4D41DBBF-C258-4BD6-9805-F3F1210A4DBF}"/>
                  </a:ext>
                </a:extLst>
              </p:cNvPr>
              <p:cNvSpPr/>
              <p:nvPr/>
            </p:nvSpPr>
            <p:spPr bwMode="auto">
              <a:xfrm>
                <a:off x="951470" y="2125362"/>
                <a:ext cx="2150076" cy="46289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EAD0613-ED28-4D53-A3FB-B28B8AE7D7AC}"/>
                  </a:ext>
                </a:extLst>
              </p:cNvPr>
              <p:cNvGrpSpPr/>
              <p:nvPr/>
            </p:nvGrpSpPr>
            <p:grpSpPr>
              <a:xfrm>
                <a:off x="2937164" y="2125362"/>
                <a:ext cx="164382" cy="164382"/>
                <a:chOff x="2937164" y="2125362"/>
                <a:chExt cx="164382" cy="164382"/>
              </a:xfrm>
            </p:grpSpPr>
            <p:sp>
              <p:nvSpPr>
                <p:cNvPr id="158" name="Rectangle 157">
                  <a:extLst>
                    <a:ext uri="{FF2B5EF4-FFF2-40B4-BE49-F238E27FC236}">
                      <a16:creationId xmlns:a16="http://schemas.microsoft.com/office/drawing/2014/main" id="{21DE8F97-1E16-46FA-ABCF-A1B20B9E8674}"/>
                    </a:ext>
                  </a:extLst>
                </p:cNvPr>
                <p:cNvSpPr/>
                <p:nvPr/>
              </p:nvSpPr>
              <p:spPr bwMode="auto">
                <a:xfrm>
                  <a:off x="2937164" y="2125362"/>
                  <a:ext cx="164382" cy="1643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Cross 158">
                  <a:extLst>
                    <a:ext uri="{FF2B5EF4-FFF2-40B4-BE49-F238E27FC236}">
                      <a16:creationId xmlns:a16="http://schemas.microsoft.com/office/drawing/2014/main" id="{E9E62808-0CB6-435B-A3CD-F3D54A4B02AC}"/>
                    </a:ext>
                  </a:extLst>
                </p:cNvPr>
                <p:cNvSpPr/>
                <p:nvPr/>
              </p:nvSpPr>
              <p:spPr bwMode="auto">
                <a:xfrm rot="2730422">
                  <a:off x="2959692" y="2146307"/>
                  <a:ext cx="125677" cy="125677"/>
                </a:xfrm>
                <a:prstGeom prst="plus">
                  <a:avLst>
                    <a:gd name="adj" fmla="val 4122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0000"/>
                    </a:solidFill>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836533F9-4A33-4A80-9567-604D907462BC}"/>
                  </a:ext>
                </a:extLst>
              </p:cNvPr>
              <p:cNvGrpSpPr/>
              <p:nvPr/>
            </p:nvGrpSpPr>
            <p:grpSpPr>
              <a:xfrm>
                <a:off x="2733964" y="2125361"/>
                <a:ext cx="164382" cy="164382"/>
                <a:chOff x="2733964" y="2125361"/>
                <a:chExt cx="164382" cy="164382"/>
              </a:xfrm>
            </p:grpSpPr>
            <p:sp>
              <p:nvSpPr>
                <p:cNvPr id="156" name="Rectangle 155">
                  <a:extLst>
                    <a:ext uri="{FF2B5EF4-FFF2-40B4-BE49-F238E27FC236}">
                      <a16:creationId xmlns:a16="http://schemas.microsoft.com/office/drawing/2014/main" id="{609BB410-4E5B-4D02-9DC0-E86C27C6C902}"/>
                    </a:ext>
                  </a:extLst>
                </p:cNvPr>
                <p:cNvSpPr/>
                <p:nvPr/>
              </p:nvSpPr>
              <p:spPr bwMode="auto">
                <a:xfrm>
                  <a:off x="273396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Frame 156">
                  <a:extLst>
                    <a:ext uri="{FF2B5EF4-FFF2-40B4-BE49-F238E27FC236}">
                      <a16:creationId xmlns:a16="http://schemas.microsoft.com/office/drawing/2014/main" id="{2369518D-EB3C-4B81-950D-469173C4E180}"/>
                    </a:ext>
                  </a:extLst>
                </p:cNvPr>
                <p:cNvSpPr/>
                <p:nvPr/>
              </p:nvSpPr>
              <p:spPr bwMode="auto">
                <a:xfrm>
                  <a:off x="2762687" y="2147260"/>
                  <a:ext cx="110423" cy="110423"/>
                </a:xfrm>
                <a:prstGeom prst="frame">
                  <a:avLst>
                    <a:gd name="adj1" fmla="val 1940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75E38990-21AD-4C47-A7DC-1568E5543B34}"/>
                  </a:ext>
                </a:extLst>
              </p:cNvPr>
              <p:cNvGrpSpPr/>
              <p:nvPr/>
            </p:nvGrpSpPr>
            <p:grpSpPr>
              <a:xfrm>
                <a:off x="2525684" y="2125361"/>
                <a:ext cx="164382" cy="164382"/>
                <a:chOff x="2525684" y="2125361"/>
                <a:chExt cx="164382" cy="164382"/>
              </a:xfrm>
            </p:grpSpPr>
            <p:sp>
              <p:nvSpPr>
                <p:cNvPr id="154" name="Rectangle 153">
                  <a:extLst>
                    <a:ext uri="{FF2B5EF4-FFF2-40B4-BE49-F238E27FC236}">
                      <a16:creationId xmlns:a16="http://schemas.microsoft.com/office/drawing/2014/main" id="{3AA18A20-EF16-48E4-89B0-D04049ABA799}"/>
                    </a:ext>
                  </a:extLst>
                </p:cNvPr>
                <p:cNvSpPr/>
                <p:nvPr/>
              </p:nvSpPr>
              <p:spPr bwMode="auto">
                <a:xfrm>
                  <a:off x="2525684" y="2125361"/>
                  <a:ext cx="164382" cy="164382"/>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51A9A0A8-47AC-4F52-A92C-2A9E0119533C}"/>
                    </a:ext>
                  </a:extLst>
                </p:cNvPr>
                <p:cNvSpPr/>
                <p:nvPr/>
              </p:nvSpPr>
              <p:spPr bwMode="auto">
                <a:xfrm>
                  <a:off x="2550343" y="2230251"/>
                  <a:ext cx="115063" cy="2743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6" name="Group 145">
                <a:extLst>
                  <a:ext uri="{FF2B5EF4-FFF2-40B4-BE49-F238E27FC236}">
                    <a16:creationId xmlns:a16="http://schemas.microsoft.com/office/drawing/2014/main" id="{E1051DA3-76A8-4A20-8F50-05EA9589B331}"/>
                  </a:ext>
                </a:extLst>
              </p:cNvPr>
              <p:cNvGrpSpPr/>
              <p:nvPr/>
            </p:nvGrpSpPr>
            <p:grpSpPr>
              <a:xfrm>
                <a:off x="1028835" y="2330877"/>
                <a:ext cx="2016554" cy="199824"/>
                <a:chOff x="1028835" y="2330877"/>
                <a:chExt cx="2016554" cy="199824"/>
              </a:xfrm>
            </p:grpSpPr>
            <p:sp>
              <p:nvSpPr>
                <p:cNvPr id="147" name="Rectangle 146">
                  <a:extLst>
                    <a:ext uri="{FF2B5EF4-FFF2-40B4-BE49-F238E27FC236}">
                      <a16:creationId xmlns:a16="http://schemas.microsoft.com/office/drawing/2014/main" id="{6FC6440E-4B63-4F8C-8058-301B086CE2E3}"/>
                    </a:ext>
                  </a:extLst>
                </p:cNvPr>
                <p:cNvSpPr/>
                <p:nvPr/>
              </p:nvSpPr>
              <p:spPr bwMode="auto">
                <a:xfrm>
                  <a:off x="1342731" y="2334258"/>
                  <a:ext cx="1600780" cy="1964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900" b="1" dirty="0">
                      <a:solidFill>
                        <a:schemeClr val="tx2">
                          <a:lumMod val="75000"/>
                        </a:schemeClr>
                      </a:solidFill>
                      <a:latin typeface="Consolas" panose="020B0609020204030204" pitchFamily="49" charset="0"/>
                      <a:ea typeface="Segoe UI" pitchFamily="34" charset="0"/>
                      <a:cs typeface="Segoe UI" pitchFamily="34" charset="0"/>
                    </a:rPr>
                    <a:t>http://..</a:t>
                  </a:r>
                </a:p>
              </p:txBody>
            </p:sp>
            <p:sp>
              <p:nvSpPr>
                <p:cNvPr id="148" name="Isosceles Triangle 147">
                  <a:extLst>
                    <a:ext uri="{FF2B5EF4-FFF2-40B4-BE49-F238E27FC236}">
                      <a16:creationId xmlns:a16="http://schemas.microsoft.com/office/drawing/2014/main" id="{2D45D715-4B9C-4979-BF47-00DD0C95E247}"/>
                    </a:ext>
                  </a:extLst>
                </p:cNvPr>
                <p:cNvSpPr/>
                <p:nvPr/>
              </p:nvSpPr>
              <p:spPr bwMode="auto">
                <a:xfrm rot="16200000">
                  <a:off x="981973" y="2377739"/>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Isosceles Triangle 148">
                  <a:extLst>
                    <a:ext uri="{FF2B5EF4-FFF2-40B4-BE49-F238E27FC236}">
                      <a16:creationId xmlns:a16="http://schemas.microsoft.com/office/drawing/2014/main" id="{8766E66D-ED4D-4B76-A56F-8F1D2262C231}"/>
                    </a:ext>
                  </a:extLst>
                </p:cNvPr>
                <p:cNvSpPr/>
                <p:nvPr/>
              </p:nvSpPr>
              <p:spPr bwMode="auto">
                <a:xfrm rot="5400000">
                  <a:off x="1138921" y="2377740"/>
                  <a:ext cx="196444" cy="102719"/>
                </a:xfrm>
                <a:prstGeom prst="triangl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a:extLst>
                    <a:ext uri="{FF2B5EF4-FFF2-40B4-BE49-F238E27FC236}">
                      <a16:creationId xmlns:a16="http://schemas.microsoft.com/office/drawing/2014/main" id="{8C3A8048-93EA-495E-B996-A51CC3E89E45}"/>
                    </a:ext>
                  </a:extLst>
                </p:cNvPr>
                <p:cNvGrpSpPr/>
                <p:nvPr/>
              </p:nvGrpSpPr>
              <p:grpSpPr>
                <a:xfrm>
                  <a:off x="2999669" y="2343459"/>
                  <a:ext cx="45720" cy="177841"/>
                  <a:chOff x="2999669" y="2343459"/>
                  <a:chExt cx="45720" cy="177841"/>
                </a:xfrm>
              </p:grpSpPr>
              <p:sp>
                <p:nvSpPr>
                  <p:cNvPr id="151" name="Oval 150">
                    <a:extLst>
                      <a:ext uri="{FF2B5EF4-FFF2-40B4-BE49-F238E27FC236}">
                        <a16:creationId xmlns:a16="http://schemas.microsoft.com/office/drawing/2014/main" id="{B85C726A-9AA6-425D-BE41-78DAF53D30AC}"/>
                      </a:ext>
                    </a:extLst>
                  </p:cNvPr>
                  <p:cNvSpPr/>
                  <p:nvPr/>
                </p:nvSpPr>
                <p:spPr bwMode="auto">
                  <a:xfrm>
                    <a:off x="2999670" y="2343459"/>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Oval 151">
                    <a:extLst>
                      <a:ext uri="{FF2B5EF4-FFF2-40B4-BE49-F238E27FC236}">
                        <a16:creationId xmlns:a16="http://schemas.microsoft.com/office/drawing/2014/main" id="{789F7A0B-47BA-4D67-9C04-678166FA28B5}"/>
                      </a:ext>
                    </a:extLst>
                  </p:cNvPr>
                  <p:cNvSpPr/>
                  <p:nvPr/>
                </p:nvSpPr>
                <p:spPr bwMode="auto">
                  <a:xfrm>
                    <a:off x="2999670" y="2409520"/>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a:extLst>
                      <a:ext uri="{FF2B5EF4-FFF2-40B4-BE49-F238E27FC236}">
                        <a16:creationId xmlns:a16="http://schemas.microsoft.com/office/drawing/2014/main" id="{C4639BCC-A94F-488F-82C1-33C33D94761D}"/>
                      </a:ext>
                    </a:extLst>
                  </p:cNvPr>
                  <p:cNvSpPr/>
                  <p:nvPr/>
                </p:nvSpPr>
                <p:spPr bwMode="auto">
                  <a:xfrm>
                    <a:off x="2999669" y="2475581"/>
                    <a:ext cx="45719" cy="45719"/>
                  </a:xfrm>
                  <a:prstGeom prst="ellipse">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nvGrpSpPr>
          <p:cNvPr id="14" name="Group 13">
            <a:extLst>
              <a:ext uri="{FF2B5EF4-FFF2-40B4-BE49-F238E27FC236}">
                <a16:creationId xmlns:a16="http://schemas.microsoft.com/office/drawing/2014/main" id="{D6C08F78-D72F-491F-93C7-8602E6F193AD}"/>
              </a:ext>
            </a:extLst>
          </p:cNvPr>
          <p:cNvGrpSpPr/>
          <p:nvPr/>
        </p:nvGrpSpPr>
        <p:grpSpPr>
          <a:xfrm>
            <a:off x="1360371" y="3020983"/>
            <a:ext cx="1442545" cy="1449008"/>
            <a:chOff x="1360371" y="3020983"/>
            <a:chExt cx="1442545" cy="1449008"/>
          </a:xfrm>
        </p:grpSpPr>
        <p:pic>
          <p:nvPicPr>
            <p:cNvPr id="139" name="Picture 138" descr="A picture containing vector graphics&#10;&#10;Description automatically generated">
              <a:extLst>
                <a:ext uri="{FF2B5EF4-FFF2-40B4-BE49-F238E27FC236}">
                  <a16:creationId xmlns:a16="http://schemas.microsoft.com/office/drawing/2014/main" id="{6D7B8052-C7AE-45C3-9232-86186DA4CDC9}"/>
                </a:ext>
              </a:extLst>
            </p:cNvPr>
            <p:cNvPicPr>
              <a:picLocks noChangeAspect="1"/>
            </p:cNvPicPr>
            <p:nvPr/>
          </p:nvPicPr>
          <p:blipFill>
            <a:blip r:embed="rId3"/>
            <a:stretch>
              <a:fillRect/>
            </a:stretch>
          </p:blipFill>
          <p:spPr>
            <a:xfrm>
              <a:off x="1551364" y="3020983"/>
              <a:ext cx="1109208" cy="1109208"/>
            </a:xfrm>
            <a:prstGeom prst="rect">
              <a:avLst/>
            </a:prstGeom>
          </p:spPr>
        </p:pic>
        <p:grpSp>
          <p:nvGrpSpPr>
            <p:cNvPr id="131" name="Group 130">
              <a:extLst>
                <a:ext uri="{FF2B5EF4-FFF2-40B4-BE49-F238E27FC236}">
                  <a16:creationId xmlns:a16="http://schemas.microsoft.com/office/drawing/2014/main" id="{2C2ABD08-B8C2-4930-A1BC-1DE5F590EF51}"/>
                </a:ext>
              </a:extLst>
            </p:cNvPr>
            <p:cNvGrpSpPr/>
            <p:nvPr/>
          </p:nvGrpSpPr>
          <p:grpSpPr>
            <a:xfrm>
              <a:off x="1360371" y="4130800"/>
              <a:ext cx="1442545" cy="339191"/>
              <a:chOff x="1245226" y="4937621"/>
              <a:chExt cx="1442545" cy="339191"/>
            </a:xfrm>
          </p:grpSpPr>
          <p:sp>
            <p:nvSpPr>
              <p:cNvPr id="132" name="Freeform: Shape 131">
                <a:extLst>
                  <a:ext uri="{FF2B5EF4-FFF2-40B4-BE49-F238E27FC236}">
                    <a16:creationId xmlns:a16="http://schemas.microsoft.com/office/drawing/2014/main" id="{0FE5A07C-CB02-48AC-9913-59CA897599E8}"/>
                  </a:ext>
                </a:extLst>
              </p:cNvPr>
              <p:cNvSpPr/>
              <p:nvPr/>
            </p:nvSpPr>
            <p:spPr>
              <a:xfrm>
                <a:off x="1543502" y="4937621"/>
                <a:ext cx="67775" cy="338873"/>
              </a:xfrm>
              <a:custGeom>
                <a:avLst/>
                <a:gdLst/>
                <a:ahLst/>
                <a:cxnLst/>
                <a:rect l="l" t="t" r="r" b="b"/>
                <a:pathLst>
                  <a:path w="290494" h="1452467">
                    <a:moveTo>
                      <a:pt x="0" y="0"/>
                    </a:moveTo>
                    <a:lnTo>
                      <a:pt x="290494" y="0"/>
                    </a:lnTo>
                    <a:lnTo>
                      <a:pt x="290494" y="1452467"/>
                    </a:lnTo>
                    <a:lnTo>
                      <a:pt x="0" y="1452467"/>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3" name="Freeform: Shape 132">
                <a:extLst>
                  <a:ext uri="{FF2B5EF4-FFF2-40B4-BE49-F238E27FC236}">
                    <a16:creationId xmlns:a16="http://schemas.microsoft.com/office/drawing/2014/main" id="{140E5D0A-86DC-467C-A300-51E3E0F4F6C5}"/>
                  </a:ext>
                </a:extLst>
              </p:cNvPr>
              <p:cNvSpPr/>
              <p:nvPr/>
            </p:nvSpPr>
            <p:spPr>
              <a:xfrm>
                <a:off x="1245226" y="4938112"/>
                <a:ext cx="270609" cy="33838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4" name="Freeform: Shape 133">
                <a:extLst>
                  <a:ext uri="{FF2B5EF4-FFF2-40B4-BE49-F238E27FC236}">
                    <a16:creationId xmlns:a16="http://schemas.microsoft.com/office/drawing/2014/main" id="{2E2A7D82-E933-42C7-88B3-9D14AB604992}"/>
                  </a:ext>
                </a:extLst>
              </p:cNvPr>
              <p:cNvSpPr/>
              <p:nvPr/>
            </p:nvSpPr>
            <p:spPr>
              <a:xfrm>
                <a:off x="2514896" y="5010798"/>
                <a:ext cx="172875" cy="265696"/>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ndParaRPr>
              </a:p>
            </p:txBody>
          </p:sp>
          <p:sp>
            <p:nvSpPr>
              <p:cNvPr id="135" name="Freeform: Shape 134">
                <a:extLst>
                  <a:ext uri="{FF2B5EF4-FFF2-40B4-BE49-F238E27FC236}">
                    <a16:creationId xmlns:a16="http://schemas.microsoft.com/office/drawing/2014/main" id="{58393E33-6C92-4730-8CB5-A0C2F6E4177A}"/>
                  </a:ext>
                </a:extLst>
              </p:cNvPr>
              <p:cNvSpPr/>
              <p:nvPr/>
            </p:nvSpPr>
            <p:spPr>
              <a:xfrm>
                <a:off x="1935630" y="5005396"/>
                <a:ext cx="265698" cy="271099"/>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6" name="Freeform: Shape 135">
                <a:extLst>
                  <a:ext uri="{FF2B5EF4-FFF2-40B4-BE49-F238E27FC236}">
                    <a16:creationId xmlns:a16="http://schemas.microsoft.com/office/drawing/2014/main" id="{C3CDA26C-0B81-4139-A218-45F79B0B4645}"/>
                  </a:ext>
                </a:extLst>
              </p:cNvPr>
              <p:cNvSpPr/>
              <p:nvPr/>
            </p:nvSpPr>
            <p:spPr>
              <a:xfrm>
                <a:off x="2222562" y="5005396"/>
                <a:ext cx="270118" cy="271099"/>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137" name="Freeform: Shape 136">
                <a:extLst>
                  <a:ext uri="{FF2B5EF4-FFF2-40B4-BE49-F238E27FC236}">
                    <a16:creationId xmlns:a16="http://schemas.microsoft.com/office/drawing/2014/main" id="{BFB95AF2-B3F7-4A36-BBE5-A8C0FEC8E4BD}"/>
                  </a:ext>
                </a:extLst>
              </p:cNvPr>
              <p:cNvSpPr/>
              <p:nvPr/>
            </p:nvSpPr>
            <p:spPr>
              <a:xfrm>
                <a:off x="1638336" y="5005569"/>
                <a:ext cx="270609" cy="27124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grpSp>
        <p:nvGrpSpPr>
          <p:cNvPr id="8" name="Group 7">
            <a:extLst>
              <a:ext uri="{FF2B5EF4-FFF2-40B4-BE49-F238E27FC236}">
                <a16:creationId xmlns:a16="http://schemas.microsoft.com/office/drawing/2014/main" id="{D2327268-B806-418B-B684-BD5E1B35C829}"/>
              </a:ext>
            </a:extLst>
          </p:cNvPr>
          <p:cNvGrpSpPr/>
          <p:nvPr/>
        </p:nvGrpSpPr>
        <p:grpSpPr>
          <a:xfrm>
            <a:off x="4057095" y="1695438"/>
            <a:ext cx="4049697" cy="3561998"/>
            <a:chOff x="4057095" y="1400798"/>
            <a:chExt cx="4049697" cy="3561998"/>
          </a:xfrm>
        </p:grpSpPr>
        <p:cxnSp>
          <p:nvCxnSpPr>
            <p:cNvPr id="3" name="Straight Connector 2">
              <a:extLst>
                <a:ext uri="{FF2B5EF4-FFF2-40B4-BE49-F238E27FC236}">
                  <a16:creationId xmlns:a16="http://schemas.microsoft.com/office/drawing/2014/main" id="{81FBA772-A26D-4C81-B2E3-31C60B5904B2}"/>
                </a:ext>
              </a:extLst>
            </p:cNvPr>
            <p:cNvCxnSpPr/>
            <p:nvPr/>
          </p:nvCxnSpPr>
          <p:spPr>
            <a:xfrm>
              <a:off x="4057095" y="1400798"/>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F0F933B-4670-4341-A214-F95B08C6EEFC}"/>
                </a:ext>
              </a:extLst>
            </p:cNvPr>
            <p:cNvCxnSpPr/>
            <p:nvPr/>
          </p:nvCxnSpPr>
          <p:spPr>
            <a:xfrm>
              <a:off x="8106792" y="1447239"/>
              <a:ext cx="0" cy="35155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D672B247-F4CA-4565-A309-104F69025E10}"/>
              </a:ext>
            </a:extLst>
          </p:cNvPr>
          <p:cNvSpPr txBox="1"/>
          <p:nvPr/>
        </p:nvSpPr>
        <p:spPr>
          <a:xfrm>
            <a:off x="1557713" y="1299688"/>
            <a:ext cx="104034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Client</a:t>
            </a:r>
          </a:p>
        </p:txBody>
      </p:sp>
      <p:sp>
        <p:nvSpPr>
          <p:cNvPr id="105" name="TextBox 104">
            <a:extLst>
              <a:ext uri="{FF2B5EF4-FFF2-40B4-BE49-F238E27FC236}">
                <a16:creationId xmlns:a16="http://schemas.microsoft.com/office/drawing/2014/main" id="{B5D80340-12DE-4C89-8BFA-A0FF20ABAF1D}"/>
              </a:ext>
            </a:extLst>
          </p:cNvPr>
          <p:cNvSpPr txBox="1"/>
          <p:nvPr/>
        </p:nvSpPr>
        <p:spPr>
          <a:xfrm>
            <a:off x="5388819" y="1256049"/>
            <a:ext cx="1636089"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Frontend</a:t>
            </a:r>
          </a:p>
        </p:txBody>
      </p:sp>
      <p:sp>
        <p:nvSpPr>
          <p:cNvPr id="108" name="TextBox 107">
            <a:extLst>
              <a:ext uri="{FF2B5EF4-FFF2-40B4-BE49-F238E27FC236}">
                <a16:creationId xmlns:a16="http://schemas.microsoft.com/office/drawing/2014/main" id="{EA80FAEF-3CC8-4CE6-B109-E16D3A946ECA}"/>
              </a:ext>
            </a:extLst>
          </p:cNvPr>
          <p:cNvSpPr txBox="1"/>
          <p:nvPr/>
        </p:nvSpPr>
        <p:spPr>
          <a:xfrm>
            <a:off x="9205409" y="1308744"/>
            <a:ext cx="1517851"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Backend</a:t>
            </a:r>
          </a:p>
        </p:txBody>
      </p:sp>
      <p:sp>
        <p:nvSpPr>
          <p:cNvPr id="5" name="TextBox 4">
            <a:extLst>
              <a:ext uri="{FF2B5EF4-FFF2-40B4-BE49-F238E27FC236}">
                <a16:creationId xmlns:a16="http://schemas.microsoft.com/office/drawing/2014/main" id="{F3CBA25F-0DA5-4EE1-96FC-4D27C2B4EAB2}"/>
              </a:ext>
            </a:extLst>
          </p:cNvPr>
          <p:cNvSpPr txBox="1"/>
          <p:nvPr/>
        </p:nvSpPr>
        <p:spPr>
          <a:xfrm>
            <a:off x="629925" y="5022267"/>
            <a:ext cx="2807587"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Blazor</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Components</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SPA (JavaScript)</a:t>
            </a:r>
          </a:p>
        </p:txBody>
      </p:sp>
      <p:sp>
        <p:nvSpPr>
          <p:cNvPr id="109" name="TextBox 108">
            <a:extLst>
              <a:ext uri="{FF2B5EF4-FFF2-40B4-BE49-F238E27FC236}">
                <a16:creationId xmlns:a16="http://schemas.microsoft.com/office/drawing/2014/main" id="{ED2A299E-C89A-4CFF-8723-3284C37F2763}"/>
              </a:ext>
            </a:extLst>
          </p:cNvPr>
          <p:cNvSpPr txBox="1"/>
          <p:nvPr/>
        </p:nvSpPr>
        <p:spPr>
          <a:xfrm>
            <a:off x="4692206" y="5022267"/>
            <a:ext cx="2807587"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MVC / Razor Pages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Web APIs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SignalR</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Security &amp; identity</a:t>
            </a:r>
          </a:p>
        </p:txBody>
      </p:sp>
      <p:sp>
        <p:nvSpPr>
          <p:cNvPr id="110" name="TextBox 109">
            <a:extLst>
              <a:ext uri="{FF2B5EF4-FFF2-40B4-BE49-F238E27FC236}">
                <a16:creationId xmlns:a16="http://schemas.microsoft.com/office/drawing/2014/main" id="{50D29213-F78C-4729-A066-FEDE779B037B}"/>
              </a:ext>
            </a:extLst>
          </p:cNvPr>
          <p:cNvSpPr txBox="1"/>
          <p:nvPr/>
        </p:nvSpPr>
        <p:spPr>
          <a:xfrm>
            <a:off x="8825382" y="5022266"/>
            <a:ext cx="280758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Worker services</a:t>
            </a:r>
          </a:p>
          <a:p>
            <a:pPr marL="342900" indent="-342900" algn="l">
              <a:buFont typeface="Arial" panose="020B0604020202020204" pitchFamily="34" charset="0"/>
              <a:buChar char="•"/>
            </a:pPr>
            <a:r>
              <a:rPr lang="en-US" sz="2000" dirty="0" err="1">
                <a:gradFill>
                  <a:gsLst>
                    <a:gs pos="2917">
                      <a:schemeClr val="tx1"/>
                    </a:gs>
                    <a:gs pos="30000">
                      <a:schemeClr val="tx1"/>
                    </a:gs>
                  </a:gsLst>
                  <a:lin ang="5400000" scaled="0"/>
                </a:gradFill>
              </a:rPr>
              <a:t>gRPC</a:t>
            </a:r>
            <a:endParaRPr lang="en-US" sz="2000" dirty="0">
              <a:gradFill>
                <a:gsLst>
                  <a:gs pos="2917">
                    <a:schemeClr val="tx1"/>
                  </a:gs>
                  <a:gs pos="30000">
                    <a:schemeClr val="tx1"/>
                  </a:gs>
                </a:gsLst>
                <a:lin ang="5400000" scaled="0"/>
              </a:gradFill>
            </a:endParaRPr>
          </a:p>
        </p:txBody>
      </p:sp>
      <p:sp>
        <p:nvSpPr>
          <p:cNvPr id="9" name="Title 8">
            <a:extLst>
              <a:ext uri="{FF2B5EF4-FFF2-40B4-BE49-F238E27FC236}">
                <a16:creationId xmlns:a16="http://schemas.microsoft.com/office/drawing/2014/main" id="{F1CE9F18-B8B6-40E0-B924-6E27BD7E1D8E}"/>
              </a:ext>
            </a:extLst>
          </p:cNvPr>
          <p:cNvSpPr>
            <a:spLocks noGrp="1"/>
          </p:cNvSpPr>
          <p:nvPr>
            <p:ph type="title"/>
          </p:nvPr>
        </p:nvSpPr>
        <p:spPr/>
        <p:txBody>
          <a:bodyPr/>
          <a:lstStyle/>
          <a:p>
            <a:r>
              <a:rPr lang="en-US" dirty="0"/>
              <a:t>.NET Core 3.0: A full stack solution</a:t>
            </a:r>
          </a:p>
        </p:txBody>
      </p:sp>
      <p:grpSp>
        <p:nvGrpSpPr>
          <p:cNvPr id="119" name="Group 118">
            <a:extLst>
              <a:ext uri="{FF2B5EF4-FFF2-40B4-BE49-F238E27FC236}">
                <a16:creationId xmlns:a16="http://schemas.microsoft.com/office/drawing/2014/main" id="{1AF4B6D6-D55F-4DF5-A0BE-48183E20B713}"/>
              </a:ext>
            </a:extLst>
          </p:cNvPr>
          <p:cNvGrpSpPr/>
          <p:nvPr/>
        </p:nvGrpSpPr>
        <p:grpSpPr>
          <a:xfrm>
            <a:off x="4176203" y="1439953"/>
            <a:ext cx="3829965" cy="3978093"/>
            <a:chOff x="4051987" y="2133024"/>
            <a:chExt cx="3829965" cy="3978093"/>
          </a:xfrm>
        </p:grpSpPr>
        <p:pic>
          <p:nvPicPr>
            <p:cNvPr id="120" name="Graphic 119" descr="Cloud">
              <a:extLst>
                <a:ext uri="{FF2B5EF4-FFF2-40B4-BE49-F238E27FC236}">
                  <a16:creationId xmlns:a16="http://schemas.microsoft.com/office/drawing/2014/main" id="{BBFF8D4D-F7A9-4ECE-BE7D-C91EF83C58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51987" y="2133024"/>
              <a:ext cx="3829965" cy="3978093"/>
            </a:xfrm>
            <a:prstGeom prst="rect">
              <a:avLst/>
            </a:prstGeom>
            <a:effectLst>
              <a:outerShdw blurRad="63500" sx="102000" sy="102000" algn="ctr" rotWithShape="0">
                <a:prstClr val="black">
                  <a:alpha val="40000"/>
                </a:prstClr>
              </a:outerShdw>
            </a:effectLst>
          </p:spPr>
        </p:pic>
        <p:sp>
          <p:nvSpPr>
            <p:cNvPr id="121" name="TextBox 120">
              <a:extLst>
                <a:ext uri="{FF2B5EF4-FFF2-40B4-BE49-F238E27FC236}">
                  <a16:creationId xmlns:a16="http://schemas.microsoft.com/office/drawing/2014/main" id="{A3E86974-3D16-46E6-8F4E-292F85B5CD7D}"/>
                </a:ext>
              </a:extLst>
            </p:cNvPr>
            <p:cNvSpPr txBox="1"/>
            <p:nvPr/>
          </p:nvSpPr>
          <p:spPr>
            <a:xfrm>
              <a:off x="4799883" y="4166138"/>
              <a:ext cx="2381486" cy="523220"/>
            </a:xfrm>
            <a:prstGeom prst="rect">
              <a:avLst/>
            </a:prstGeom>
            <a:noFill/>
          </p:spPr>
          <p:txBody>
            <a:bodyPr wrap="none" rtlCol="0">
              <a:spAutoFit/>
            </a:bodyPr>
            <a:lstStyle/>
            <a:p>
              <a:r>
                <a:rPr lang="en-US" sz="2800" b="1" dirty="0">
                  <a:solidFill>
                    <a:schemeClr val="bg1"/>
                  </a:solidFill>
                  <a:latin typeface="+mj-lt"/>
                </a:rPr>
                <a:t>ASP.NET Core</a:t>
              </a:r>
            </a:p>
          </p:txBody>
        </p:sp>
      </p:grpSp>
      <p:grpSp>
        <p:nvGrpSpPr>
          <p:cNvPr id="15" name="Group 14">
            <a:extLst>
              <a:ext uri="{FF2B5EF4-FFF2-40B4-BE49-F238E27FC236}">
                <a16:creationId xmlns:a16="http://schemas.microsoft.com/office/drawing/2014/main" id="{949624ED-8949-4BCC-B681-6B0B7FE583AD}"/>
              </a:ext>
            </a:extLst>
          </p:cNvPr>
          <p:cNvGrpSpPr/>
          <p:nvPr/>
        </p:nvGrpSpPr>
        <p:grpSpPr>
          <a:xfrm>
            <a:off x="8367441" y="2847161"/>
            <a:ext cx="3528254" cy="946162"/>
            <a:chOff x="8367441" y="2847161"/>
            <a:chExt cx="3528254" cy="946162"/>
          </a:xfrm>
        </p:grpSpPr>
        <p:sp>
          <p:nvSpPr>
            <p:cNvPr id="2" name="TextBox 1">
              <a:extLst>
                <a:ext uri="{FF2B5EF4-FFF2-40B4-BE49-F238E27FC236}">
                  <a16:creationId xmlns:a16="http://schemas.microsoft.com/office/drawing/2014/main" id="{67B36AB5-6B7A-41FC-901D-A9500BCC0FEB}"/>
                </a:ext>
              </a:extLst>
            </p:cNvPr>
            <p:cNvSpPr txBox="1"/>
            <p:nvPr/>
          </p:nvSpPr>
          <p:spPr>
            <a:xfrm>
              <a:off x="8521612" y="2890246"/>
              <a:ext cx="607539" cy="307777"/>
            </a:xfrm>
            <a:prstGeom prst="rect">
              <a:avLst/>
            </a:prstGeom>
            <a:noFill/>
          </p:spPr>
          <p:txBody>
            <a:bodyPr wrap="none" lIns="0" tIns="0" rIns="0" bIns="0" rtlCol="0">
              <a:spAutoFit/>
            </a:bodyPr>
            <a:lstStyle/>
            <a:p>
              <a:pPr algn="l"/>
              <a:r>
                <a:rPr lang="en-US" sz="2000" dirty="0" err="1"/>
                <a:t>gRPC</a:t>
              </a:r>
              <a:endParaRPr lang="en-US" sz="2000" dirty="0"/>
            </a:p>
          </p:txBody>
        </p:sp>
        <p:grpSp>
          <p:nvGrpSpPr>
            <p:cNvPr id="160" name="Group 159">
              <a:extLst>
                <a:ext uri="{FF2B5EF4-FFF2-40B4-BE49-F238E27FC236}">
                  <a16:creationId xmlns:a16="http://schemas.microsoft.com/office/drawing/2014/main" id="{3ABC561C-7952-489A-AE23-3ADA3380E96F}"/>
                </a:ext>
              </a:extLst>
            </p:cNvPr>
            <p:cNvGrpSpPr/>
            <p:nvPr/>
          </p:nvGrpSpPr>
          <p:grpSpPr>
            <a:xfrm>
              <a:off x="9206160" y="2847161"/>
              <a:ext cx="1663469" cy="946162"/>
              <a:chOff x="9265021" y="2019508"/>
              <a:chExt cx="1663469" cy="946162"/>
            </a:xfrm>
            <a:solidFill>
              <a:schemeClr val="bg1"/>
            </a:solidFill>
          </p:grpSpPr>
          <p:sp>
            <p:nvSpPr>
              <p:cNvPr id="161" name="Rectangle: Rounded Corners 160">
                <a:extLst>
                  <a:ext uri="{FF2B5EF4-FFF2-40B4-BE49-F238E27FC236}">
                    <a16:creationId xmlns:a16="http://schemas.microsoft.com/office/drawing/2014/main" id="{7AA7454D-52DF-46E0-8281-8B016095064E}"/>
                  </a:ext>
                </a:extLst>
              </p:cNvPr>
              <p:cNvSpPr/>
              <p:nvPr/>
            </p:nvSpPr>
            <p:spPr bwMode="auto">
              <a:xfrm>
                <a:off x="9265021" y="2019508"/>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08146D3A-3CBC-4A11-A46A-E89662EB5E5C}"/>
                  </a:ext>
                </a:extLst>
              </p:cNvPr>
              <p:cNvSpPr/>
              <p:nvPr/>
            </p:nvSpPr>
            <p:spPr bwMode="auto">
              <a:xfrm>
                <a:off x="9398178" y="2148264"/>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Rounded Corners 162">
                <a:extLst>
                  <a:ext uri="{FF2B5EF4-FFF2-40B4-BE49-F238E27FC236}">
                    <a16:creationId xmlns:a16="http://schemas.microsoft.com/office/drawing/2014/main" id="{9ED09733-3E31-4F05-A0F2-273CB5D68F5A}"/>
                  </a:ext>
                </a:extLst>
              </p:cNvPr>
              <p:cNvSpPr/>
              <p:nvPr/>
            </p:nvSpPr>
            <p:spPr bwMode="auto">
              <a:xfrm>
                <a:off x="9529862" y="2269746"/>
                <a:ext cx="1398628" cy="695924"/>
              </a:xfrm>
              <a:prstGeom prst="roundRect">
                <a:avLst/>
              </a:prstGeom>
              <a:ln>
                <a:headEnd type="none" w="med" len="med"/>
                <a:tailEnd type="none" w="med" len="med"/>
              </a:ln>
              <a:effectLst>
                <a:outerShdw blurRad="63500" sx="102000" sy="102000" algn="c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Worker</a:t>
                </a:r>
              </a:p>
            </p:txBody>
          </p:sp>
        </p:grpSp>
        <p:pic>
          <p:nvPicPr>
            <p:cNvPr id="115" name="Graphic 114" descr="Line Arrow: Clockwise curve">
              <a:extLst>
                <a:ext uri="{FF2B5EF4-FFF2-40B4-BE49-F238E27FC236}">
                  <a16:creationId xmlns:a16="http://schemas.microsoft.com/office/drawing/2014/main" id="{4C630F29-EE1E-4CDF-9156-8C11759403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8584627" y="2830351"/>
              <a:ext cx="682447" cy="1116820"/>
            </a:xfrm>
            <a:prstGeom prst="rect">
              <a:avLst/>
            </a:prstGeom>
            <a:effectLst/>
          </p:spPr>
        </p:pic>
        <p:pic>
          <p:nvPicPr>
            <p:cNvPr id="164" name="Graphic 163" descr="Line Arrow: Clockwise curve">
              <a:extLst>
                <a:ext uri="{FF2B5EF4-FFF2-40B4-BE49-F238E27FC236}">
                  <a16:creationId xmlns:a16="http://schemas.microsoft.com/office/drawing/2014/main" id="{6AFC32F6-9244-473F-8D69-CFB607214A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550322">
              <a:off x="10996061" y="2838878"/>
              <a:ext cx="682447" cy="1116820"/>
            </a:xfrm>
            <a:prstGeom prst="rect">
              <a:avLst/>
            </a:prstGeom>
            <a:effectLst/>
          </p:spPr>
        </p:pic>
        <p:sp>
          <p:nvSpPr>
            <p:cNvPr id="165" name="TextBox 164">
              <a:extLst>
                <a:ext uri="{FF2B5EF4-FFF2-40B4-BE49-F238E27FC236}">
                  <a16:creationId xmlns:a16="http://schemas.microsoft.com/office/drawing/2014/main" id="{843EB82E-BF10-4FDD-83C3-175CD69543F2}"/>
                </a:ext>
              </a:extLst>
            </p:cNvPr>
            <p:cNvSpPr txBox="1"/>
            <p:nvPr/>
          </p:nvSpPr>
          <p:spPr>
            <a:xfrm>
              <a:off x="10968703" y="2890246"/>
              <a:ext cx="607539" cy="307777"/>
            </a:xfrm>
            <a:prstGeom prst="rect">
              <a:avLst/>
            </a:prstGeom>
            <a:noFill/>
          </p:spPr>
          <p:txBody>
            <a:bodyPr wrap="none" lIns="0" tIns="0" rIns="0" bIns="0" rtlCol="0">
              <a:spAutoFit/>
            </a:bodyPr>
            <a:lstStyle/>
            <a:p>
              <a:pPr algn="l"/>
              <a:r>
                <a:rPr lang="en-US" sz="2000" dirty="0" err="1"/>
                <a:t>gRPC</a:t>
              </a:r>
              <a:endParaRPr lang="en-US" sz="2000" dirty="0"/>
            </a:p>
          </p:txBody>
        </p:sp>
      </p:grpSp>
    </p:spTree>
    <p:extLst>
      <p:ext uri="{BB962C8B-B14F-4D97-AF65-F5344CB8AC3E}">
        <p14:creationId xmlns:p14="http://schemas.microsoft.com/office/powerpoint/2010/main" val="413285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9">
                                            <p:txEl>
                                              <p:pRg st="0" end="0"/>
                                            </p:txEl>
                                          </p:spTgt>
                                        </p:tgtEl>
                                        <p:attrNameLst>
                                          <p:attrName>style.visibility</p:attrName>
                                        </p:attrNameLst>
                                      </p:cBhvr>
                                      <p:to>
                                        <p:strVal val="visible"/>
                                      </p:to>
                                    </p:set>
                                    <p:animEffect transition="in" filter="fade">
                                      <p:cBhvr>
                                        <p:cTn id="14" dur="500"/>
                                        <p:tgtEl>
                                          <p:spTgt spid="109">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9">
                                            <p:txEl>
                                              <p:pRg st="1" end="1"/>
                                            </p:txEl>
                                          </p:spTgt>
                                        </p:tgtEl>
                                        <p:attrNameLst>
                                          <p:attrName>style.visibility</p:attrName>
                                        </p:attrNameLst>
                                      </p:cBhvr>
                                      <p:to>
                                        <p:strVal val="visible"/>
                                      </p:to>
                                    </p:set>
                                    <p:animEffect transition="in" filter="fade">
                                      <p:cBhvr>
                                        <p:cTn id="18" dur="500"/>
                                        <p:tgtEl>
                                          <p:spTgt spid="109">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9">
                                            <p:txEl>
                                              <p:pRg st="2" end="2"/>
                                            </p:txEl>
                                          </p:spTgt>
                                        </p:tgtEl>
                                        <p:attrNameLst>
                                          <p:attrName>style.visibility</p:attrName>
                                        </p:attrNameLst>
                                      </p:cBhvr>
                                      <p:to>
                                        <p:strVal val="visible"/>
                                      </p:to>
                                    </p:set>
                                    <p:animEffect transition="in" filter="fade">
                                      <p:cBhvr>
                                        <p:cTn id="22" dur="500"/>
                                        <p:tgtEl>
                                          <p:spTgt spid="109">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09">
                                            <p:txEl>
                                              <p:pRg st="3" end="3"/>
                                            </p:txEl>
                                          </p:spTgt>
                                        </p:tgtEl>
                                        <p:attrNameLst>
                                          <p:attrName>style.visibility</p:attrName>
                                        </p:attrNameLst>
                                      </p:cBhvr>
                                      <p:to>
                                        <p:strVal val="visible"/>
                                      </p:to>
                                    </p:set>
                                    <p:animEffect transition="in" filter="fade">
                                      <p:cBhvr>
                                        <p:cTn id="26" dur="500"/>
                                        <p:tgtEl>
                                          <p:spTgt spid="109">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fade">
                                      <p:cBhvr>
                                        <p:cTn id="34" dur="500"/>
                                        <p:tgtEl>
                                          <p:spTgt spid="138"/>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fade">
                                      <p:cBhvr>
                                        <p:cTn id="38" dur="500"/>
                                        <p:tgtEl>
                                          <p:spTgt spid="5">
                                            <p:txEl>
                                              <p:pRg st="0" end="0"/>
                                            </p:txEl>
                                          </p:spTgt>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fade">
                                      <p:cBhvr>
                                        <p:cTn id="46" dur="500"/>
                                        <p:tgtEl>
                                          <p:spTgt spid="5">
                                            <p:txEl>
                                              <p:pRg st="2" end="2"/>
                                            </p:txEl>
                                          </p:spTgt>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10">
                                            <p:txEl>
                                              <p:pRg st="0" end="0"/>
                                            </p:txEl>
                                          </p:spTgt>
                                        </p:tgtEl>
                                        <p:attrNameLst>
                                          <p:attrName>style.visibility</p:attrName>
                                        </p:attrNameLst>
                                      </p:cBhvr>
                                      <p:to>
                                        <p:strVal val="visible"/>
                                      </p:to>
                                    </p:set>
                                    <p:animEffect transition="in" filter="fade">
                                      <p:cBhvr>
                                        <p:cTn id="62" dur="500"/>
                                        <p:tgtEl>
                                          <p:spTgt spid="110">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10">
                                            <p:txEl>
                                              <p:pRg st="1" end="1"/>
                                            </p:txEl>
                                          </p:spTgt>
                                        </p:tgtEl>
                                        <p:attrNameLst>
                                          <p:attrName>style.visibility</p:attrName>
                                        </p:attrNameLst>
                                      </p:cBhvr>
                                      <p:to>
                                        <p:strVal val="visible"/>
                                      </p:to>
                                    </p:set>
                                    <p:animEffect transition="in" filter="fade">
                                      <p:cBhvr>
                                        <p:cTn id="66" dur="500"/>
                                        <p:tgtEl>
                                          <p:spTgt spid="1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5" grpId="0"/>
      <p:bldP spid="108" grpId="0"/>
      <p:bldP spid="5" grpId="0" uiExpand="1" build="p"/>
      <p:bldP spid="109" grpId="0" uiExpand="1" build="p"/>
      <p:bldP spid="110"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48F6F88-7BBB-4BDB-A164-B6B8AFDE33E6}"/>
              </a:ext>
            </a:extLst>
          </p:cNvPr>
          <p:cNvPicPr>
            <a:picLocks noGrp="1" noChangeAspect="1"/>
          </p:cNvPicPr>
          <p:nvPr>
            <p:ph sz="quarter" idx="13"/>
          </p:nvPr>
        </p:nvPicPr>
        <p:blipFill rotWithShape="1">
          <a:blip r:embed="rId2"/>
          <a:stretch/>
        </p:blipFill>
        <p:spPr>
          <a:xfrm>
            <a:off x="6396039" y="438877"/>
            <a:ext cx="5219700" cy="3562445"/>
          </a:xfrm>
          <a:prstGeom prst="rect">
            <a:avLst/>
          </a:prstGeom>
          <a:noFill/>
        </p:spPr>
      </p:pic>
      <p:sp>
        <p:nvSpPr>
          <p:cNvPr id="2" name="Title 1">
            <a:extLst>
              <a:ext uri="{FF2B5EF4-FFF2-40B4-BE49-F238E27FC236}">
                <a16:creationId xmlns:a16="http://schemas.microsoft.com/office/drawing/2014/main" id="{141BD411-07B7-42C8-9F8F-1AF682A43A10}"/>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Worker services</a:t>
            </a:r>
          </a:p>
        </p:txBody>
      </p:sp>
      <p:sp>
        <p:nvSpPr>
          <p:cNvPr id="4" name="Text Placeholder 3">
            <a:extLst>
              <a:ext uri="{FF2B5EF4-FFF2-40B4-BE49-F238E27FC236}">
                <a16:creationId xmlns:a16="http://schemas.microsoft.com/office/drawing/2014/main" id="{FF136867-2C98-4B91-919F-3D41CC5257F6}"/>
              </a:ext>
            </a:extLst>
          </p:cNvPr>
          <p:cNvSpPr>
            <a:spLocks noGrp="1"/>
          </p:cNvSpPr>
          <p:nvPr>
            <p:ph sz="quarter" idx="12"/>
          </p:nvPr>
        </p:nvSpPr>
        <p:spPr>
          <a:xfrm>
            <a:off x="584200" y="1435100"/>
            <a:ext cx="5211763" cy="4833938"/>
          </a:xfrm>
          <a:prstGeom prst="rect">
            <a:avLst/>
          </a:prstGeom>
        </p:spPr>
        <p:txBody>
          <a:bodyPr wrap="square">
            <a:normAutofit/>
          </a:bodyPr>
          <a:lstStyle/>
          <a:p>
            <a:r>
              <a:rPr lang="en-US" dirty="0"/>
              <a:t>New Worker service template</a:t>
            </a:r>
          </a:p>
          <a:p>
            <a:r>
              <a:rPr lang="en-US" dirty="0"/>
              <a:t>Build long-running worker processes</a:t>
            </a:r>
          </a:p>
          <a:p>
            <a:r>
              <a:rPr lang="en-US" dirty="0"/>
              <a:t>May or may not have endpoints</a:t>
            </a:r>
          </a:p>
          <a:p>
            <a:r>
              <a:rPr lang="en-US" dirty="0"/>
              <a:t>Host in Windows services, </a:t>
            </a:r>
            <a:r>
              <a:rPr lang="en-US" dirty="0" err="1"/>
              <a:t>systemd</a:t>
            </a:r>
            <a:r>
              <a:rPr lang="en-US" dirty="0"/>
              <a:t>, </a:t>
            </a:r>
            <a:r>
              <a:rPr lang="en-US" dirty="0" err="1"/>
              <a:t>WebJobs</a:t>
            </a:r>
            <a:r>
              <a:rPr lang="en-US" dirty="0"/>
              <a:t>, containers</a:t>
            </a:r>
          </a:p>
          <a:p>
            <a:r>
              <a:rPr lang="en-US" dirty="0"/>
              <a:t>Integrates with configuration, logging, dependency injection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5CE5ADC5-8505-45A9-954A-586834AD5C7B}"/>
              </a:ext>
            </a:extLst>
          </p:cNvPr>
          <p:cNvPicPr>
            <a:picLocks noChangeAspect="1"/>
          </p:cNvPicPr>
          <p:nvPr/>
        </p:nvPicPr>
        <p:blipFill>
          <a:blip r:embed="rId3"/>
          <a:stretch>
            <a:fillRect/>
          </a:stretch>
        </p:blipFill>
        <p:spPr>
          <a:xfrm>
            <a:off x="6096000" y="3429000"/>
            <a:ext cx="5944115" cy="32692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367446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ASP.NET Core 3.0 </a:t>
            </a:r>
            <a:r>
              <a:rPr lang="en-US" dirty="0" err="1"/>
              <a:t>Blazor</a:t>
            </a:r>
            <a:endParaRPr lang="en-US" dirty="0"/>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403165229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9177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2425541"/>
            <a:ext cx="6593587" cy="1107996"/>
          </a:xfrm>
        </p:spPr>
        <p:txBody>
          <a:bodyPr/>
          <a:lstStyle/>
          <a:p>
            <a:r>
              <a:rPr lang="en-US" dirty="0"/>
              <a:t>.NET Overview and Roadmap</a:t>
            </a:r>
          </a:p>
        </p:txBody>
      </p:sp>
    </p:spTree>
    <p:extLst>
      <p:ext uri="{BB962C8B-B14F-4D97-AF65-F5344CB8AC3E}">
        <p14:creationId xmlns:p14="http://schemas.microsoft.com/office/powerpoint/2010/main" val="36299671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7027B-8B2B-4E43-98E4-694E71D72187}"/>
              </a:ext>
            </a:extLst>
          </p:cNvPr>
          <p:cNvSpPr>
            <a:spLocks noGrp="1"/>
          </p:cNvSpPr>
          <p:nvPr>
            <p:ph type="title"/>
          </p:nvPr>
        </p:nvSpPr>
        <p:spPr/>
        <p:txBody>
          <a:bodyPr/>
          <a:lstStyle/>
          <a:p>
            <a:r>
              <a:rPr lang="en-US" dirty="0"/>
              <a:t>      Blazor</a:t>
            </a:r>
          </a:p>
        </p:txBody>
      </p:sp>
      <p:sp>
        <p:nvSpPr>
          <p:cNvPr id="3" name="Text Placeholder 2">
            <a:extLst>
              <a:ext uri="{FF2B5EF4-FFF2-40B4-BE49-F238E27FC236}">
                <a16:creationId xmlns:a16="http://schemas.microsoft.com/office/drawing/2014/main" id="{90B0E85C-F67D-4C60-96CF-FE478C62CD37}"/>
              </a:ext>
            </a:extLst>
          </p:cNvPr>
          <p:cNvSpPr>
            <a:spLocks noGrp="1"/>
          </p:cNvSpPr>
          <p:nvPr>
            <p:ph sz="quarter" idx="10"/>
          </p:nvPr>
        </p:nvSpPr>
        <p:spPr/>
        <p:txBody>
          <a:bodyPr/>
          <a:lstStyle/>
          <a:p>
            <a:r>
              <a:rPr lang="en-US" dirty="0"/>
              <a:t>Build client-side web UI with .NET instead of JavaScript</a:t>
            </a:r>
          </a:p>
          <a:p>
            <a:r>
              <a:rPr lang="en-US" dirty="0"/>
              <a:t>Write reusable web UI components with C# and Razor</a:t>
            </a:r>
          </a:p>
          <a:p>
            <a:r>
              <a:rPr lang="en-US" dirty="0"/>
              <a:t>Share .NET code with both the client and the server </a:t>
            </a:r>
          </a:p>
          <a:p>
            <a:r>
              <a:rPr lang="en-US" dirty="0"/>
              <a:t>Call into JavaScript libraries &amp; browser APIs as needed</a:t>
            </a:r>
          </a:p>
        </p:txBody>
      </p:sp>
      <p:pic>
        <p:nvPicPr>
          <p:cNvPr id="11" name="Graphic 10" descr="Internet">
            <a:extLst>
              <a:ext uri="{FF2B5EF4-FFF2-40B4-BE49-F238E27FC236}">
                <a16:creationId xmlns:a16="http://schemas.microsoft.com/office/drawing/2014/main" id="{EAE1DC0A-EE0F-4BD6-B259-7505FC7E3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8389" y="3501733"/>
            <a:ext cx="4263189" cy="4263189"/>
          </a:xfrm>
          <a:prstGeom prst="rect">
            <a:avLst/>
          </a:prstGeom>
        </p:spPr>
      </p:pic>
      <p:sp>
        <p:nvSpPr>
          <p:cNvPr id="12" name="TextBox 11">
            <a:extLst>
              <a:ext uri="{FF2B5EF4-FFF2-40B4-BE49-F238E27FC236}">
                <a16:creationId xmlns:a16="http://schemas.microsoft.com/office/drawing/2014/main" id="{1436D849-DA86-4DA0-83E3-090D0F58368A}"/>
              </a:ext>
            </a:extLst>
          </p:cNvPr>
          <p:cNvSpPr txBox="1"/>
          <p:nvPr/>
        </p:nvSpPr>
        <p:spPr>
          <a:xfrm>
            <a:off x="9129962" y="4891734"/>
            <a:ext cx="1540042" cy="1015663"/>
          </a:xfrm>
          <a:prstGeom prst="rect">
            <a:avLst/>
          </a:prstGeom>
          <a:noFill/>
        </p:spPr>
        <p:txBody>
          <a:bodyPr wrap="square" lIns="0" tIns="0" rIns="0" bIns="0" rtlCol="0">
            <a:spAutoFit/>
          </a:bodyPr>
          <a:lstStyle/>
          <a:p>
            <a:pPr algn="ctr"/>
            <a:r>
              <a:rPr lang="en-US" sz="6600" b="1" dirty="0">
                <a:solidFill>
                  <a:schemeClr val="accent3">
                    <a:lumMod val="20000"/>
                    <a:lumOff val="80000"/>
                  </a:schemeClr>
                </a:solidFill>
              </a:rPr>
              <a:t>C#</a:t>
            </a:r>
          </a:p>
        </p:txBody>
      </p:sp>
      <p:pic>
        <p:nvPicPr>
          <p:cNvPr id="14" name="Picture 13">
            <a:extLst>
              <a:ext uri="{FF2B5EF4-FFF2-40B4-BE49-F238E27FC236}">
                <a16:creationId xmlns:a16="http://schemas.microsoft.com/office/drawing/2014/main" id="{67F7DEF4-A546-475D-BF5B-54F3EF96767B}"/>
              </a:ext>
            </a:extLst>
          </p:cNvPr>
          <p:cNvPicPr>
            <a:picLocks noChangeAspect="1"/>
          </p:cNvPicPr>
          <p:nvPr/>
        </p:nvPicPr>
        <p:blipFill>
          <a:blip r:embed="rId4"/>
          <a:stretch>
            <a:fillRect/>
          </a:stretch>
        </p:blipFill>
        <p:spPr>
          <a:xfrm>
            <a:off x="586390" y="331901"/>
            <a:ext cx="682676" cy="682676"/>
          </a:xfrm>
          <a:prstGeom prst="rect">
            <a:avLst/>
          </a:prstGeom>
        </p:spPr>
      </p:pic>
      <p:sp>
        <p:nvSpPr>
          <p:cNvPr id="4" name="TextBox 3">
            <a:extLst>
              <a:ext uri="{FF2B5EF4-FFF2-40B4-BE49-F238E27FC236}">
                <a16:creationId xmlns:a16="http://schemas.microsoft.com/office/drawing/2014/main" id="{9473468D-BB46-4709-A3D3-FEAF3E74FE80}"/>
              </a:ext>
            </a:extLst>
          </p:cNvPr>
          <p:cNvSpPr txBox="1"/>
          <p:nvPr/>
        </p:nvSpPr>
        <p:spPr>
          <a:xfrm>
            <a:off x="742052" y="4323053"/>
            <a:ext cx="6525273" cy="1231106"/>
          </a:xfrm>
          <a:prstGeom prst="rect">
            <a:avLst/>
          </a:prstGeom>
          <a:noFill/>
        </p:spPr>
        <p:txBody>
          <a:bodyPr wrap="square" lIns="0" tIns="0" rIns="0" bIns="0" rtlCol="0">
            <a:spAutoFit/>
          </a:bodyPr>
          <a:lstStyle/>
          <a:p>
            <a:pPr algn="ctr"/>
            <a:r>
              <a:rPr lang="en-US" sz="4000" dirty="0">
                <a:solidFill>
                  <a:schemeClr val="accent3">
                    <a:lumMod val="40000"/>
                    <a:lumOff val="60000"/>
                  </a:schemeClr>
                </a:solidFill>
              </a:rPr>
              <a:t>Blazor for WebAssembly now in </a:t>
            </a:r>
            <a:r>
              <a:rPr lang="en-US" sz="4000" i="1" dirty="0">
                <a:solidFill>
                  <a:schemeClr val="accent3">
                    <a:lumMod val="40000"/>
                    <a:lumOff val="60000"/>
                  </a:schemeClr>
                </a:solidFill>
              </a:rPr>
              <a:t>official preview!</a:t>
            </a:r>
          </a:p>
        </p:txBody>
      </p:sp>
    </p:spTree>
    <p:extLst>
      <p:ext uri="{BB962C8B-B14F-4D97-AF65-F5344CB8AC3E}">
        <p14:creationId xmlns:p14="http://schemas.microsoft.com/office/powerpoint/2010/main" val="3803692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63B8-0F9D-42B6-B15B-E1A3C4258EBD}"/>
              </a:ext>
            </a:extLst>
          </p:cNvPr>
          <p:cNvSpPr>
            <a:spLocks noGrp="1"/>
          </p:cNvSpPr>
          <p:nvPr>
            <p:ph type="title"/>
          </p:nvPr>
        </p:nvSpPr>
        <p:spPr/>
        <p:txBody>
          <a:bodyPr/>
          <a:lstStyle/>
          <a:p>
            <a:r>
              <a:rPr lang="en-US" dirty="0"/>
              <a:t>Blazor on client or server</a:t>
            </a:r>
          </a:p>
        </p:txBody>
      </p:sp>
      <p:grpSp>
        <p:nvGrpSpPr>
          <p:cNvPr id="39" name="Group 38">
            <a:extLst>
              <a:ext uri="{FF2B5EF4-FFF2-40B4-BE49-F238E27FC236}">
                <a16:creationId xmlns:a16="http://schemas.microsoft.com/office/drawing/2014/main" id="{CA0B5474-B88E-4CA0-A743-AE07DF51B758}"/>
              </a:ext>
            </a:extLst>
          </p:cNvPr>
          <p:cNvGrpSpPr/>
          <p:nvPr/>
        </p:nvGrpSpPr>
        <p:grpSpPr>
          <a:xfrm>
            <a:off x="523468" y="2327395"/>
            <a:ext cx="4046299" cy="3358240"/>
            <a:chOff x="6763966" y="1195735"/>
            <a:chExt cx="6758067" cy="4194606"/>
          </a:xfrm>
        </p:grpSpPr>
        <p:sp>
          <p:nvSpPr>
            <p:cNvPr id="40" name="Rectangle 39">
              <a:extLst>
                <a:ext uri="{FF2B5EF4-FFF2-40B4-BE49-F238E27FC236}">
                  <a16:creationId xmlns:a16="http://schemas.microsoft.com/office/drawing/2014/main" id="{60E6827E-544E-4091-B17A-C80C1575ABED}"/>
                </a:ext>
              </a:extLst>
            </p:cNvPr>
            <p:cNvSpPr/>
            <p:nvPr/>
          </p:nvSpPr>
          <p:spPr>
            <a:xfrm>
              <a:off x="6763966" y="1195735"/>
              <a:ext cx="6756255"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41" name="Rectangle 40">
              <a:extLst>
                <a:ext uri="{FF2B5EF4-FFF2-40B4-BE49-F238E27FC236}">
                  <a16:creationId xmlns:a16="http://schemas.microsoft.com/office/drawing/2014/main" id="{B5F6D1F1-92B5-40A1-83F9-7D5EAD335CFD}"/>
                </a:ext>
              </a:extLst>
            </p:cNvPr>
            <p:cNvSpPr/>
            <p:nvPr/>
          </p:nvSpPr>
          <p:spPr>
            <a:xfrm>
              <a:off x="6763966" y="1195735"/>
              <a:ext cx="6756255"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2" name="Rectangle 41">
              <a:extLst>
                <a:ext uri="{FF2B5EF4-FFF2-40B4-BE49-F238E27FC236}">
                  <a16:creationId xmlns:a16="http://schemas.microsoft.com/office/drawing/2014/main" id="{759C9D23-A190-44C9-9F38-1EA3CA527C62}"/>
                </a:ext>
              </a:extLst>
            </p:cNvPr>
            <p:cNvSpPr/>
            <p:nvPr/>
          </p:nvSpPr>
          <p:spPr>
            <a:xfrm>
              <a:off x="7263316" y="1573392"/>
              <a:ext cx="580190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43" name="Rectangle 42">
              <a:extLst>
                <a:ext uri="{FF2B5EF4-FFF2-40B4-BE49-F238E27FC236}">
                  <a16:creationId xmlns:a16="http://schemas.microsoft.com/office/drawing/2014/main" id="{547535C6-86F6-47B2-9AE8-C0A97782B10E}"/>
                </a:ext>
              </a:extLst>
            </p:cNvPr>
            <p:cNvSpPr/>
            <p:nvPr/>
          </p:nvSpPr>
          <p:spPr>
            <a:xfrm>
              <a:off x="13125513" y="1197191"/>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4" name="Rectangle 43">
              <a:extLst>
                <a:ext uri="{FF2B5EF4-FFF2-40B4-BE49-F238E27FC236}">
                  <a16:creationId xmlns:a16="http://schemas.microsoft.com/office/drawing/2014/main" id="{CD84E043-1990-404A-BD2B-18D348C60074}"/>
                </a:ext>
              </a:extLst>
            </p:cNvPr>
            <p:cNvSpPr/>
            <p:nvPr/>
          </p:nvSpPr>
          <p:spPr>
            <a:xfrm>
              <a:off x="12668701"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5" name="Rectangle 44">
              <a:extLst>
                <a:ext uri="{FF2B5EF4-FFF2-40B4-BE49-F238E27FC236}">
                  <a16:creationId xmlns:a16="http://schemas.microsoft.com/office/drawing/2014/main" id="{C778F32B-ECD7-493A-80B6-D3A84D407387}"/>
                </a:ext>
              </a:extLst>
            </p:cNvPr>
            <p:cNvSpPr/>
            <p:nvPr/>
          </p:nvSpPr>
          <p:spPr>
            <a:xfrm>
              <a:off x="12206858" y="1197191"/>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46" name="Isosceles Triangle 45">
              <a:extLst>
                <a:ext uri="{FF2B5EF4-FFF2-40B4-BE49-F238E27FC236}">
                  <a16:creationId xmlns:a16="http://schemas.microsoft.com/office/drawing/2014/main" id="{E17975F0-36F8-4C21-83FC-FF788557F119}"/>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47" name="Straight Connector 46">
              <a:extLst>
                <a:ext uri="{FF2B5EF4-FFF2-40B4-BE49-F238E27FC236}">
                  <a16:creationId xmlns:a16="http://schemas.microsoft.com/office/drawing/2014/main" id="{149CF92F-1388-4A11-8980-92CB6E0C3D55}"/>
                </a:ext>
              </a:extLst>
            </p:cNvPr>
            <p:cNvCxnSpPr>
              <a:cxnSpLocks/>
            </p:cNvCxnSpPr>
            <p:nvPr/>
          </p:nvCxnSpPr>
          <p:spPr>
            <a:xfrm>
              <a:off x="13144628" y="1652024"/>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8" name="Straight Connector 47">
              <a:extLst>
                <a:ext uri="{FF2B5EF4-FFF2-40B4-BE49-F238E27FC236}">
                  <a16:creationId xmlns:a16="http://schemas.microsoft.com/office/drawing/2014/main" id="{214C466D-41C5-402F-8016-7C5D65E18D6A}"/>
                </a:ext>
              </a:extLst>
            </p:cNvPr>
            <p:cNvCxnSpPr>
              <a:cxnSpLocks/>
            </p:cNvCxnSpPr>
            <p:nvPr/>
          </p:nvCxnSpPr>
          <p:spPr>
            <a:xfrm>
              <a:off x="13144628" y="1911820"/>
              <a:ext cx="278938"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49" name="Straight Connector 48">
              <a:extLst>
                <a:ext uri="{FF2B5EF4-FFF2-40B4-BE49-F238E27FC236}">
                  <a16:creationId xmlns:a16="http://schemas.microsoft.com/office/drawing/2014/main" id="{1F9D8659-2C5E-4B19-8ED1-A862A4554C04}"/>
                </a:ext>
              </a:extLst>
            </p:cNvPr>
            <p:cNvCxnSpPr>
              <a:cxnSpLocks/>
            </p:cNvCxnSpPr>
            <p:nvPr/>
          </p:nvCxnSpPr>
          <p:spPr>
            <a:xfrm>
              <a:off x="13144628" y="1781494"/>
              <a:ext cx="278938"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50" name="Group 49">
              <a:extLst>
                <a:ext uri="{FF2B5EF4-FFF2-40B4-BE49-F238E27FC236}">
                  <a16:creationId xmlns:a16="http://schemas.microsoft.com/office/drawing/2014/main" id="{3B4DB4F6-3E68-41E1-88B5-C2BA3058729B}"/>
                </a:ext>
              </a:extLst>
            </p:cNvPr>
            <p:cNvGrpSpPr/>
            <p:nvPr/>
          </p:nvGrpSpPr>
          <p:grpSpPr>
            <a:xfrm>
              <a:off x="13240124" y="1273807"/>
              <a:ext cx="166689" cy="125046"/>
              <a:chOff x="8278897" y="1296128"/>
              <a:chExt cx="96767" cy="54276"/>
            </a:xfrm>
          </p:grpSpPr>
          <p:cxnSp>
            <p:nvCxnSpPr>
              <p:cNvPr id="57" name="Straight Connector 56">
                <a:extLst>
                  <a:ext uri="{FF2B5EF4-FFF2-40B4-BE49-F238E27FC236}">
                    <a16:creationId xmlns:a16="http://schemas.microsoft.com/office/drawing/2014/main" id="{96997A2A-34EA-4304-AD6B-ABDE0DCB539D}"/>
                  </a:ext>
                </a:extLst>
              </p:cNvPr>
              <p:cNvCxnSpPr/>
              <p:nvPr/>
            </p:nvCxnSpPr>
            <p:spPr>
              <a:xfrm>
                <a:off x="8278962" y="1296130"/>
                <a:ext cx="96702" cy="54274"/>
              </a:xfrm>
              <a:prstGeom prst="line">
                <a:avLst/>
              </a:prstGeom>
              <a:noFill/>
              <a:ln w="25400" cap="flat" cmpd="sng" algn="ctr">
                <a:solidFill>
                  <a:sysClr val="window" lastClr="FFFFFF"/>
                </a:solidFill>
                <a:prstDash val="solid"/>
                <a:miter lim="800000"/>
              </a:ln>
              <a:effectLst/>
            </p:spPr>
          </p:cxnSp>
          <p:cxnSp>
            <p:nvCxnSpPr>
              <p:cNvPr id="58" name="Straight Connector 57">
                <a:extLst>
                  <a:ext uri="{FF2B5EF4-FFF2-40B4-BE49-F238E27FC236}">
                    <a16:creationId xmlns:a16="http://schemas.microsoft.com/office/drawing/2014/main" id="{801C98B8-D977-4FD9-A500-8945B85B81B8}"/>
                  </a:ext>
                </a:extLst>
              </p:cNvPr>
              <p:cNvCxnSpPr>
                <a:cxnSpLocks/>
              </p:cNvCxnSpPr>
              <p:nvPr/>
            </p:nvCxnSpPr>
            <p:spPr>
              <a:xfrm flipH="1">
                <a:off x="8278897" y="1296128"/>
                <a:ext cx="96702" cy="54274"/>
              </a:xfrm>
              <a:prstGeom prst="line">
                <a:avLst/>
              </a:prstGeom>
              <a:noFill/>
              <a:ln w="25400" cap="flat" cmpd="sng" algn="ctr">
                <a:solidFill>
                  <a:sysClr val="window" lastClr="FFFFFF"/>
                </a:solidFill>
                <a:prstDash val="solid"/>
                <a:miter lim="800000"/>
              </a:ln>
              <a:effectLst/>
            </p:spPr>
          </p:cxnSp>
        </p:grpSp>
        <p:cxnSp>
          <p:nvCxnSpPr>
            <p:cNvPr id="51" name="Straight Connector 50">
              <a:extLst>
                <a:ext uri="{FF2B5EF4-FFF2-40B4-BE49-F238E27FC236}">
                  <a16:creationId xmlns:a16="http://schemas.microsoft.com/office/drawing/2014/main" id="{F1943C7B-23FF-4605-9DD2-FCC003A88123}"/>
                </a:ext>
              </a:extLst>
            </p:cNvPr>
            <p:cNvCxnSpPr>
              <a:cxnSpLocks/>
            </p:cNvCxnSpPr>
            <p:nvPr/>
          </p:nvCxnSpPr>
          <p:spPr>
            <a:xfrm>
              <a:off x="12296323" y="1394542"/>
              <a:ext cx="217560" cy="0"/>
            </a:xfrm>
            <a:prstGeom prst="line">
              <a:avLst/>
            </a:prstGeom>
            <a:noFill/>
            <a:ln w="25400" cap="flat" cmpd="sng" algn="ctr">
              <a:solidFill>
                <a:sysClr val="window" lastClr="FFFFFF"/>
              </a:solidFill>
              <a:prstDash val="solid"/>
              <a:miter lim="800000"/>
            </a:ln>
            <a:effectLst/>
          </p:spPr>
        </p:cxnSp>
        <p:grpSp>
          <p:nvGrpSpPr>
            <p:cNvPr id="52" name="Group 51">
              <a:extLst>
                <a:ext uri="{FF2B5EF4-FFF2-40B4-BE49-F238E27FC236}">
                  <a16:creationId xmlns:a16="http://schemas.microsoft.com/office/drawing/2014/main" id="{BB5EFCA9-620C-463A-B032-E93EFBDEBE25}"/>
                </a:ext>
              </a:extLst>
            </p:cNvPr>
            <p:cNvGrpSpPr/>
            <p:nvPr/>
          </p:nvGrpSpPr>
          <p:grpSpPr>
            <a:xfrm>
              <a:off x="12777510" y="1273797"/>
              <a:ext cx="198380" cy="120741"/>
              <a:chOff x="8011102" y="1251201"/>
              <a:chExt cx="126370" cy="56144"/>
            </a:xfrm>
          </p:grpSpPr>
          <p:cxnSp>
            <p:nvCxnSpPr>
              <p:cNvPr id="53" name="Straight Connector 52">
                <a:extLst>
                  <a:ext uri="{FF2B5EF4-FFF2-40B4-BE49-F238E27FC236}">
                    <a16:creationId xmlns:a16="http://schemas.microsoft.com/office/drawing/2014/main" id="{D81D99F3-D544-45CD-AD8A-402CD770F7E5}"/>
                  </a:ext>
                </a:extLst>
              </p:cNvPr>
              <p:cNvCxnSpPr>
                <a:cxnSpLocks/>
              </p:cNvCxnSpPr>
              <p:nvPr/>
            </p:nvCxnSpPr>
            <p:spPr>
              <a:xfrm>
                <a:off x="8011102" y="1307345"/>
                <a:ext cx="126292" cy="0"/>
              </a:xfrm>
              <a:prstGeom prst="line">
                <a:avLst/>
              </a:prstGeom>
              <a:noFill/>
              <a:ln w="25400" cap="flat" cmpd="sng" algn="ctr">
                <a:solidFill>
                  <a:sysClr val="window" lastClr="FFFFFF"/>
                </a:solidFill>
                <a:prstDash val="solid"/>
                <a:miter lim="800000"/>
              </a:ln>
              <a:effectLst/>
            </p:spPr>
          </p:cxnSp>
          <p:cxnSp>
            <p:nvCxnSpPr>
              <p:cNvPr id="54" name="Straight Connector 53">
                <a:extLst>
                  <a:ext uri="{FF2B5EF4-FFF2-40B4-BE49-F238E27FC236}">
                    <a16:creationId xmlns:a16="http://schemas.microsoft.com/office/drawing/2014/main" id="{121D71F2-1906-4BA4-A05C-7E8420F2884B}"/>
                  </a:ext>
                </a:extLst>
              </p:cNvPr>
              <p:cNvCxnSpPr>
                <a:cxnSpLocks/>
              </p:cNvCxnSpPr>
              <p:nvPr/>
            </p:nvCxnSpPr>
            <p:spPr>
              <a:xfrm>
                <a:off x="8011174" y="1253071"/>
                <a:ext cx="126298" cy="0"/>
              </a:xfrm>
              <a:prstGeom prst="line">
                <a:avLst/>
              </a:prstGeom>
              <a:noFill/>
              <a:ln w="25400" cap="flat" cmpd="sng" algn="ctr">
                <a:solidFill>
                  <a:sysClr val="window" lastClr="FFFFFF"/>
                </a:solidFill>
                <a:prstDash val="solid"/>
                <a:miter lim="800000"/>
              </a:ln>
              <a:effectLst/>
            </p:spPr>
          </p:cxnSp>
          <p:cxnSp>
            <p:nvCxnSpPr>
              <p:cNvPr id="55" name="Straight Connector 54">
                <a:extLst>
                  <a:ext uri="{FF2B5EF4-FFF2-40B4-BE49-F238E27FC236}">
                    <a16:creationId xmlns:a16="http://schemas.microsoft.com/office/drawing/2014/main" id="{ED2DEAFF-E152-4397-866B-FAC4238C555D}"/>
                  </a:ext>
                </a:extLst>
              </p:cNvPr>
              <p:cNvCxnSpPr>
                <a:cxnSpLocks/>
              </p:cNvCxnSpPr>
              <p:nvPr/>
            </p:nvCxnSpPr>
            <p:spPr>
              <a:xfrm>
                <a:off x="8135379" y="1251201"/>
                <a:ext cx="0" cy="54274"/>
              </a:xfrm>
              <a:prstGeom prst="line">
                <a:avLst/>
              </a:prstGeom>
              <a:noFill/>
              <a:ln w="2540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963666F0-E7D5-4C15-8D83-E3E1D4250AB1}"/>
                  </a:ext>
                </a:extLst>
              </p:cNvPr>
              <p:cNvCxnSpPr>
                <a:cxnSpLocks/>
              </p:cNvCxnSpPr>
              <p:nvPr/>
            </p:nvCxnSpPr>
            <p:spPr>
              <a:xfrm>
                <a:off x="8014015" y="1251204"/>
                <a:ext cx="0" cy="54274"/>
              </a:xfrm>
              <a:prstGeom prst="line">
                <a:avLst/>
              </a:prstGeom>
              <a:noFill/>
              <a:ln w="25400" cap="flat" cmpd="sng" algn="ctr">
                <a:solidFill>
                  <a:sysClr val="window" lastClr="FFFFFF"/>
                </a:solidFill>
                <a:prstDash val="solid"/>
                <a:miter lim="800000"/>
              </a:ln>
              <a:effectLst/>
            </p:spPr>
          </p:cxnSp>
        </p:grpSp>
      </p:grpSp>
      <p:sp>
        <p:nvSpPr>
          <p:cNvPr id="59" name="Rectangle 58">
            <a:extLst>
              <a:ext uri="{FF2B5EF4-FFF2-40B4-BE49-F238E27FC236}">
                <a16:creationId xmlns:a16="http://schemas.microsoft.com/office/drawing/2014/main" id="{3C50E93F-0AA0-4071-A883-020A8DFD912A}"/>
              </a:ext>
            </a:extLst>
          </p:cNvPr>
          <p:cNvSpPr/>
          <p:nvPr/>
        </p:nvSpPr>
        <p:spPr>
          <a:xfrm>
            <a:off x="3405241" y="4077817"/>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nvGrpSpPr>
          <p:cNvPr id="60" name="Group 59">
            <a:extLst>
              <a:ext uri="{FF2B5EF4-FFF2-40B4-BE49-F238E27FC236}">
                <a16:creationId xmlns:a16="http://schemas.microsoft.com/office/drawing/2014/main" id="{46E3EA9E-AA04-49C7-800A-22F78335BCEB}"/>
              </a:ext>
            </a:extLst>
          </p:cNvPr>
          <p:cNvGrpSpPr/>
          <p:nvPr/>
        </p:nvGrpSpPr>
        <p:grpSpPr>
          <a:xfrm>
            <a:off x="715769" y="3321410"/>
            <a:ext cx="2259720" cy="2123864"/>
            <a:chOff x="2044967" y="2687833"/>
            <a:chExt cx="2259720" cy="2123864"/>
          </a:xfrm>
        </p:grpSpPr>
        <p:grpSp>
          <p:nvGrpSpPr>
            <p:cNvPr id="61" name="Group 60">
              <a:extLst>
                <a:ext uri="{FF2B5EF4-FFF2-40B4-BE49-F238E27FC236}">
                  <a16:creationId xmlns:a16="http://schemas.microsoft.com/office/drawing/2014/main" id="{578217AC-9179-4530-AEAF-D8BA3964F30B}"/>
                </a:ext>
              </a:extLst>
            </p:cNvPr>
            <p:cNvGrpSpPr/>
            <p:nvPr/>
          </p:nvGrpSpPr>
          <p:grpSpPr>
            <a:xfrm>
              <a:off x="2044967" y="2687833"/>
              <a:ext cx="2259720" cy="2123864"/>
              <a:chOff x="784337" y="2208439"/>
              <a:chExt cx="2259720" cy="2123864"/>
            </a:xfrm>
          </p:grpSpPr>
          <p:sp>
            <p:nvSpPr>
              <p:cNvPr id="65" name="Rectangle: Rounded Corners 64">
                <a:extLst>
                  <a:ext uri="{FF2B5EF4-FFF2-40B4-BE49-F238E27FC236}">
                    <a16:creationId xmlns:a16="http://schemas.microsoft.com/office/drawing/2014/main" id="{118DF077-4A0E-43FE-9178-D3290A51922F}"/>
                  </a:ext>
                </a:extLst>
              </p:cNvPr>
              <p:cNvSpPr/>
              <p:nvPr/>
            </p:nvSpPr>
            <p:spPr>
              <a:xfrm>
                <a:off x="784337" y="2208439"/>
                <a:ext cx="2259720" cy="2123864"/>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66" name="Group 65">
                <a:extLst>
                  <a:ext uri="{FF2B5EF4-FFF2-40B4-BE49-F238E27FC236}">
                    <a16:creationId xmlns:a16="http://schemas.microsoft.com/office/drawing/2014/main" id="{EC3D0A59-A5B7-431E-8D32-7D5571CEC82A}"/>
                  </a:ext>
                </a:extLst>
              </p:cNvPr>
              <p:cNvGrpSpPr/>
              <p:nvPr/>
            </p:nvGrpSpPr>
            <p:grpSpPr>
              <a:xfrm>
                <a:off x="1204474" y="2411592"/>
                <a:ext cx="1442545" cy="339191"/>
                <a:chOff x="977953" y="2433131"/>
                <a:chExt cx="6182954" cy="1453829"/>
              </a:xfrm>
              <a:solidFill>
                <a:sysClr val="windowText" lastClr="000000"/>
              </a:solidFill>
              <a:effectLst/>
            </p:grpSpPr>
            <p:sp>
              <p:nvSpPr>
                <p:cNvPr id="67" name="Freeform: Shape 66">
                  <a:extLst>
                    <a:ext uri="{FF2B5EF4-FFF2-40B4-BE49-F238E27FC236}">
                      <a16:creationId xmlns:a16="http://schemas.microsoft.com/office/drawing/2014/main" id="{0C957E7F-09F4-40AB-8800-6C10C88DFDEE}"/>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8" name="Freeform: Shape 67">
                  <a:extLst>
                    <a:ext uri="{FF2B5EF4-FFF2-40B4-BE49-F238E27FC236}">
                      <a16:creationId xmlns:a16="http://schemas.microsoft.com/office/drawing/2014/main" id="{CCF261EC-7396-4728-BE46-90EEB2DC388B}"/>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69" name="Freeform: Shape 68">
                  <a:extLst>
                    <a:ext uri="{FF2B5EF4-FFF2-40B4-BE49-F238E27FC236}">
                      <a16:creationId xmlns:a16="http://schemas.microsoft.com/office/drawing/2014/main" id="{7645D6BF-EDAD-4238-B68E-2F7E64E6DEE6}"/>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0" name="Freeform: Shape 69">
                  <a:extLst>
                    <a:ext uri="{FF2B5EF4-FFF2-40B4-BE49-F238E27FC236}">
                      <a16:creationId xmlns:a16="http://schemas.microsoft.com/office/drawing/2014/main" id="{45248F79-64F9-46F3-9EED-F6E15E7353C3}"/>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1" name="Freeform: Shape 70">
                  <a:extLst>
                    <a:ext uri="{FF2B5EF4-FFF2-40B4-BE49-F238E27FC236}">
                      <a16:creationId xmlns:a16="http://schemas.microsoft.com/office/drawing/2014/main" id="{8EE893BC-1323-40F6-9661-551D06C6C43C}"/>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72" name="Freeform: Shape 71">
                  <a:extLst>
                    <a:ext uri="{FF2B5EF4-FFF2-40B4-BE49-F238E27FC236}">
                      <a16:creationId xmlns:a16="http://schemas.microsoft.com/office/drawing/2014/main" id="{64E00654-234E-4FFA-B813-5357F6EBBD5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62" name="Rectangle 61">
              <a:extLst>
                <a:ext uri="{FF2B5EF4-FFF2-40B4-BE49-F238E27FC236}">
                  <a16:creationId xmlns:a16="http://schemas.microsoft.com/office/drawing/2014/main" id="{D660EA71-123D-4D0F-B9EF-494ABD4A0A43}"/>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63" name="Rectangle 62">
              <a:extLst>
                <a:ext uri="{FF2B5EF4-FFF2-40B4-BE49-F238E27FC236}">
                  <a16:creationId xmlns:a16="http://schemas.microsoft.com/office/drawing/2014/main" id="{5118086C-6DE8-450B-9FF3-FCD6D50D0844}"/>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sp>
          <p:nvSpPr>
            <p:cNvPr id="64" name="Rectangle 63">
              <a:extLst>
                <a:ext uri="{FF2B5EF4-FFF2-40B4-BE49-F238E27FC236}">
                  <a16:creationId xmlns:a16="http://schemas.microsoft.com/office/drawing/2014/main" id="{893E49DB-0E2B-4660-9DE2-D28475ED28A7}"/>
                </a:ext>
              </a:extLst>
            </p:cNvPr>
            <p:cNvSpPr/>
            <p:nvPr/>
          </p:nvSpPr>
          <p:spPr>
            <a:xfrm>
              <a:off x="2150732" y="4135212"/>
              <a:ext cx="2048189" cy="403557"/>
            </a:xfrm>
            <a:prstGeom prst="rect">
              <a:avLst/>
            </a:prstGeom>
            <a:solidFill>
              <a:srgbClr val="654FF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WebAssembly</a:t>
              </a:r>
            </a:p>
          </p:txBody>
        </p:sp>
      </p:grpSp>
      <p:pic>
        <p:nvPicPr>
          <p:cNvPr id="73" name="Graphic 72" descr="Line Arrow: Clockwise curve">
            <a:extLst>
              <a:ext uri="{FF2B5EF4-FFF2-40B4-BE49-F238E27FC236}">
                <a16:creationId xmlns:a16="http://schemas.microsoft.com/office/drawing/2014/main" id="{4E2081DD-422C-4ED2-BACD-126E87B4E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617782" flipH="1" flipV="1">
            <a:off x="3053862" y="3964483"/>
            <a:ext cx="351788" cy="575702"/>
          </a:xfrm>
          <a:prstGeom prst="rect">
            <a:avLst/>
          </a:prstGeom>
        </p:spPr>
      </p:pic>
      <p:pic>
        <p:nvPicPr>
          <p:cNvPr id="74" name="Graphic 73" descr="Line Arrow: Clockwise curve">
            <a:extLst>
              <a:ext uri="{FF2B5EF4-FFF2-40B4-BE49-F238E27FC236}">
                <a16:creationId xmlns:a16="http://schemas.microsoft.com/office/drawing/2014/main" id="{B0782A8F-C961-4037-BE7A-7F369F524E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753512" flipH="1" flipV="1">
            <a:off x="2982307" y="4225870"/>
            <a:ext cx="351788" cy="575702"/>
          </a:xfrm>
          <a:prstGeom prst="rect">
            <a:avLst/>
          </a:prstGeom>
        </p:spPr>
      </p:pic>
      <p:pic>
        <p:nvPicPr>
          <p:cNvPr id="108" name="Graphic 107" descr="Server">
            <a:extLst>
              <a:ext uri="{FF2B5EF4-FFF2-40B4-BE49-F238E27FC236}">
                <a16:creationId xmlns:a16="http://schemas.microsoft.com/office/drawing/2014/main" id="{27CAA8E3-C0C5-478D-88F5-227BC99792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1009" y="1981886"/>
            <a:ext cx="3532339" cy="3310456"/>
          </a:xfrm>
          <a:prstGeom prst="rect">
            <a:avLst/>
          </a:prstGeom>
        </p:spPr>
      </p:pic>
      <p:grpSp>
        <p:nvGrpSpPr>
          <p:cNvPr id="3" name="Group 2">
            <a:extLst>
              <a:ext uri="{FF2B5EF4-FFF2-40B4-BE49-F238E27FC236}">
                <a16:creationId xmlns:a16="http://schemas.microsoft.com/office/drawing/2014/main" id="{0425F2E1-69D0-4E59-B900-E630CDEE9FAE}"/>
              </a:ext>
            </a:extLst>
          </p:cNvPr>
          <p:cNvGrpSpPr/>
          <p:nvPr/>
        </p:nvGrpSpPr>
        <p:grpSpPr>
          <a:xfrm>
            <a:off x="5334545" y="3055789"/>
            <a:ext cx="3756141" cy="2791184"/>
            <a:chOff x="5624219" y="3540444"/>
            <a:chExt cx="3094572" cy="2059862"/>
          </a:xfrm>
        </p:grpSpPr>
        <p:pic>
          <p:nvPicPr>
            <p:cNvPr id="109" name="Picture 108">
              <a:extLst>
                <a:ext uri="{FF2B5EF4-FFF2-40B4-BE49-F238E27FC236}">
                  <a16:creationId xmlns:a16="http://schemas.microsoft.com/office/drawing/2014/main" id="{208E1CEA-ADD8-406B-9D3D-6D10D9F1EDED}"/>
                </a:ext>
              </a:extLst>
            </p:cNvPr>
            <p:cNvPicPr>
              <a:picLocks noChangeAspect="1"/>
            </p:cNvPicPr>
            <p:nvPr/>
          </p:nvPicPr>
          <p:blipFill>
            <a:blip r:embed="rId7"/>
            <a:stretch>
              <a:fillRect/>
            </a:stretch>
          </p:blipFill>
          <p:spPr>
            <a:xfrm>
              <a:off x="5624219" y="3540444"/>
              <a:ext cx="3094572" cy="2059862"/>
            </a:xfrm>
            <a:prstGeom prst="rect">
              <a:avLst/>
            </a:prstGeom>
            <a:effectLst>
              <a:outerShdw blurRad="50800" dist="38100" dir="5400000" algn="t" rotWithShape="0">
                <a:prstClr val="black">
                  <a:alpha val="27000"/>
                </a:prstClr>
              </a:outerShdw>
            </a:effectLst>
          </p:spPr>
        </p:pic>
        <p:sp>
          <p:nvSpPr>
            <p:cNvPr id="110" name="Freeform: Shape 109">
              <a:extLst>
                <a:ext uri="{FF2B5EF4-FFF2-40B4-BE49-F238E27FC236}">
                  <a16:creationId xmlns:a16="http://schemas.microsoft.com/office/drawing/2014/main" id="{3D50AC14-2B18-4A12-B2F9-CA0DD5D2B729}"/>
                </a:ext>
              </a:extLst>
            </p:cNvPr>
            <p:cNvSpPr/>
            <p:nvPr/>
          </p:nvSpPr>
          <p:spPr>
            <a:xfrm>
              <a:off x="5738938" y="3744180"/>
              <a:ext cx="2842612" cy="1718116"/>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ysClr val="window" lastClr="FFFFFF"/>
            </a:solidFill>
            <a:ln w="12700" cap="flat" cmpd="sng" algn="ctr">
              <a:noFill/>
              <a:prstDash val="solid"/>
              <a:miter lim="800000"/>
            </a:ln>
            <a:effectLst/>
          </p:spPr>
          <p:txBody>
            <a:bodyPr rtlCol="0" anchor="ctr"/>
            <a:lstStyle/>
            <a:p>
              <a:pPr algn="ctr">
                <a:defRPr/>
              </a:pPr>
              <a:endParaRPr lang="en-GB" kern="0" dirty="0">
                <a:solidFill>
                  <a:prstClr val="white"/>
                </a:solidFill>
                <a:latin typeface="Calibri" panose="020F0502020204030204"/>
              </a:endParaRPr>
            </a:p>
          </p:txBody>
        </p:sp>
      </p:grpSp>
      <p:grpSp>
        <p:nvGrpSpPr>
          <p:cNvPr id="111" name="Group 110">
            <a:extLst>
              <a:ext uri="{FF2B5EF4-FFF2-40B4-BE49-F238E27FC236}">
                <a16:creationId xmlns:a16="http://schemas.microsoft.com/office/drawing/2014/main" id="{4C3F4D7F-CA80-4F5B-A986-A150ABC25F8F}"/>
              </a:ext>
            </a:extLst>
          </p:cNvPr>
          <p:cNvGrpSpPr/>
          <p:nvPr/>
        </p:nvGrpSpPr>
        <p:grpSpPr>
          <a:xfrm>
            <a:off x="9776858" y="2325857"/>
            <a:ext cx="1950483" cy="3364279"/>
            <a:chOff x="7698994" y="1757819"/>
            <a:chExt cx="1950483" cy="3364279"/>
          </a:xfrm>
        </p:grpSpPr>
        <p:grpSp>
          <p:nvGrpSpPr>
            <p:cNvPr id="112" name="Group 111">
              <a:extLst>
                <a:ext uri="{FF2B5EF4-FFF2-40B4-BE49-F238E27FC236}">
                  <a16:creationId xmlns:a16="http://schemas.microsoft.com/office/drawing/2014/main" id="{B15AD6AA-8E91-4F25-8EFA-A0622CA043EC}"/>
                </a:ext>
              </a:extLst>
            </p:cNvPr>
            <p:cNvGrpSpPr/>
            <p:nvPr/>
          </p:nvGrpSpPr>
          <p:grpSpPr>
            <a:xfrm>
              <a:off x="7698994" y="1757819"/>
              <a:ext cx="1950483" cy="3364279"/>
              <a:chOff x="6763968" y="1188192"/>
              <a:chExt cx="3257666" cy="4202149"/>
            </a:xfrm>
          </p:grpSpPr>
          <p:sp>
            <p:nvSpPr>
              <p:cNvPr id="114" name="Rectangle 113">
                <a:extLst>
                  <a:ext uri="{FF2B5EF4-FFF2-40B4-BE49-F238E27FC236}">
                    <a16:creationId xmlns:a16="http://schemas.microsoft.com/office/drawing/2014/main" id="{8C831615-EFD2-42EB-BB0B-4B64777CB17C}"/>
                  </a:ext>
                </a:extLst>
              </p:cNvPr>
              <p:cNvSpPr/>
              <p:nvPr/>
            </p:nvSpPr>
            <p:spPr>
              <a:xfrm>
                <a:off x="6763968" y="1195735"/>
                <a:ext cx="3256460" cy="4194606"/>
              </a:xfrm>
              <a:prstGeom prst="rect">
                <a:avLst/>
              </a:prstGeom>
              <a:solidFill>
                <a:sysClr val="window" lastClr="FFFFFF"/>
              </a:solidFill>
              <a:ln w="12700" cap="flat" cmpd="sng" algn="ctr">
                <a:noFill/>
                <a:prstDash val="solid"/>
                <a:miter lim="800000"/>
              </a:ln>
              <a:effectLst>
                <a:outerShdw blurRad="203200" sx="102000" sy="102000" algn="ctr" rotWithShape="0">
                  <a:prstClr val="black">
                    <a:alpha val="40000"/>
                  </a:prstClr>
                </a:outerShdw>
              </a:effectLst>
            </p:spPr>
            <p:txBody>
              <a:bodyPr rtlCol="0" anchor="ctr"/>
              <a:lstStyle/>
              <a:p>
                <a:pPr algn="ctr">
                  <a:defRPr/>
                </a:pPr>
                <a:endParaRPr lang="en-GB" kern="0" dirty="0">
                  <a:solidFill>
                    <a:prstClr val="white"/>
                  </a:solidFill>
                  <a:latin typeface="Calibri" panose="020F0502020204030204"/>
                </a:endParaRPr>
              </a:p>
            </p:txBody>
          </p:sp>
          <p:sp>
            <p:nvSpPr>
              <p:cNvPr id="115" name="Rectangle 114">
                <a:extLst>
                  <a:ext uri="{FF2B5EF4-FFF2-40B4-BE49-F238E27FC236}">
                    <a16:creationId xmlns:a16="http://schemas.microsoft.com/office/drawing/2014/main" id="{B65A9D25-1DE2-4EF7-8A83-70F4183E3DDE}"/>
                  </a:ext>
                </a:extLst>
              </p:cNvPr>
              <p:cNvSpPr/>
              <p:nvPr/>
            </p:nvSpPr>
            <p:spPr>
              <a:xfrm>
                <a:off x="6763968" y="1190113"/>
                <a:ext cx="3256460" cy="1004505"/>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6" name="Rectangle 115">
                <a:extLst>
                  <a:ext uri="{FF2B5EF4-FFF2-40B4-BE49-F238E27FC236}">
                    <a16:creationId xmlns:a16="http://schemas.microsoft.com/office/drawing/2014/main" id="{611624F9-005A-4E2E-9D9A-5CF127DD6261}"/>
                  </a:ext>
                </a:extLst>
              </p:cNvPr>
              <p:cNvSpPr/>
              <p:nvPr/>
            </p:nvSpPr>
            <p:spPr>
              <a:xfrm>
                <a:off x="7263315" y="1573392"/>
                <a:ext cx="2297263" cy="418165"/>
              </a:xfrm>
              <a:prstGeom prst="rect">
                <a:avLst/>
              </a:prstGeom>
              <a:solidFill>
                <a:sysClr val="window" lastClr="FFFFFF">
                  <a:lumMod val="95000"/>
                </a:sysClr>
              </a:solidFill>
              <a:ln w="12700" cap="flat" cmpd="sng" algn="ctr">
                <a:noFill/>
                <a:prstDash val="solid"/>
                <a:miter lim="800000"/>
              </a:ln>
              <a:effectLst/>
            </p:spPr>
            <p:txBody>
              <a:bodyPr rtlCol="0" anchor="ctr"/>
              <a:lstStyle/>
              <a:p>
                <a:pPr>
                  <a:defRPr/>
                </a:pPr>
                <a:r>
                  <a:rPr lang="en-GB" sz="2000" b="1" kern="0" dirty="0">
                    <a:solidFill>
                      <a:prstClr val="white">
                        <a:lumMod val="65000"/>
                      </a:prstClr>
                    </a:solidFill>
                    <a:latin typeface="Consolas" panose="020B0609020204030204" pitchFamily="49" charset="0"/>
                  </a:rPr>
                  <a:t>https...</a:t>
                </a:r>
              </a:p>
            </p:txBody>
          </p:sp>
          <p:sp>
            <p:nvSpPr>
              <p:cNvPr id="117" name="Rectangle 116">
                <a:extLst>
                  <a:ext uri="{FF2B5EF4-FFF2-40B4-BE49-F238E27FC236}">
                    <a16:creationId xmlns:a16="http://schemas.microsoft.com/office/drawing/2014/main" id="{756AF8CA-4173-4416-8C82-A4C170672F09}"/>
                  </a:ext>
                </a:extLst>
              </p:cNvPr>
              <p:cNvSpPr/>
              <p:nvPr/>
            </p:nvSpPr>
            <p:spPr>
              <a:xfrm>
                <a:off x="9625114" y="1188192"/>
                <a:ext cx="396520" cy="278268"/>
              </a:xfrm>
              <a:prstGeom prst="rect">
                <a:avLst/>
              </a:prstGeom>
              <a:solidFill>
                <a:srgbClr val="C00000"/>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8" name="Rectangle 117">
                <a:extLst>
                  <a:ext uri="{FF2B5EF4-FFF2-40B4-BE49-F238E27FC236}">
                    <a16:creationId xmlns:a16="http://schemas.microsoft.com/office/drawing/2014/main" id="{A5A609AB-55B3-4BE9-AEED-1C867C4272F4}"/>
                  </a:ext>
                </a:extLst>
              </p:cNvPr>
              <p:cNvSpPr/>
              <p:nvPr/>
            </p:nvSpPr>
            <p:spPr>
              <a:xfrm>
                <a:off x="9164059"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19" name="Rectangle 118">
                <a:extLst>
                  <a:ext uri="{FF2B5EF4-FFF2-40B4-BE49-F238E27FC236}">
                    <a16:creationId xmlns:a16="http://schemas.microsoft.com/office/drawing/2014/main" id="{F413A09F-616B-45D8-AC43-F72452AB91C1}"/>
                  </a:ext>
                </a:extLst>
              </p:cNvPr>
              <p:cNvSpPr/>
              <p:nvPr/>
            </p:nvSpPr>
            <p:spPr>
              <a:xfrm>
                <a:off x="8702217" y="1188192"/>
                <a:ext cx="396520" cy="278268"/>
              </a:xfrm>
              <a:prstGeom prst="rect">
                <a:avLst/>
              </a:prstGeom>
              <a:solidFill>
                <a:sysClr val="windowText" lastClr="000000">
                  <a:lumMod val="65000"/>
                  <a:lumOff val="3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sp>
            <p:nvSpPr>
              <p:cNvPr id="120" name="Isosceles Triangle 119">
                <a:extLst>
                  <a:ext uri="{FF2B5EF4-FFF2-40B4-BE49-F238E27FC236}">
                    <a16:creationId xmlns:a16="http://schemas.microsoft.com/office/drawing/2014/main" id="{C4139E99-0778-4675-8FD9-D423B547A1CD}"/>
                  </a:ext>
                </a:extLst>
              </p:cNvPr>
              <p:cNvSpPr/>
              <p:nvPr/>
            </p:nvSpPr>
            <p:spPr>
              <a:xfrm rot="16200000">
                <a:off x="6876308" y="1698472"/>
                <a:ext cx="255155" cy="159346"/>
              </a:xfrm>
              <a:prstGeom prst="triangle">
                <a:avLst/>
              </a:prstGeom>
              <a:solidFill>
                <a:sysClr val="windowText" lastClr="000000">
                  <a:lumMod val="75000"/>
                  <a:lumOff val="25000"/>
                </a:sysClr>
              </a:solidFill>
              <a:ln w="12700" cap="flat" cmpd="sng" algn="ctr">
                <a:noFill/>
                <a:prstDash val="solid"/>
                <a:miter lim="800000"/>
              </a:ln>
              <a:effectLst/>
            </p:spPr>
            <p:txBody>
              <a:bodyPr rtlCol="0" anchor="ctr"/>
              <a:lstStyle/>
              <a:p>
                <a:pPr algn="ctr">
                  <a:defRPr/>
                </a:pPr>
                <a:endParaRPr lang="en-GB" kern="0">
                  <a:solidFill>
                    <a:prstClr val="white"/>
                  </a:solidFill>
                  <a:latin typeface="Calibri" panose="020F0502020204030204"/>
                </a:endParaRPr>
              </a:p>
            </p:txBody>
          </p:sp>
          <p:cxnSp>
            <p:nvCxnSpPr>
              <p:cNvPr id="121" name="Straight Connector 120">
                <a:extLst>
                  <a:ext uri="{FF2B5EF4-FFF2-40B4-BE49-F238E27FC236}">
                    <a16:creationId xmlns:a16="http://schemas.microsoft.com/office/drawing/2014/main" id="{77D3EB8A-2026-400B-9C42-A6ABBC7AAD2C}"/>
                  </a:ext>
                </a:extLst>
              </p:cNvPr>
              <p:cNvCxnSpPr>
                <a:cxnSpLocks/>
              </p:cNvCxnSpPr>
              <p:nvPr/>
            </p:nvCxnSpPr>
            <p:spPr>
              <a:xfrm>
                <a:off x="9639983" y="1650941"/>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2" name="Straight Connector 121">
                <a:extLst>
                  <a:ext uri="{FF2B5EF4-FFF2-40B4-BE49-F238E27FC236}">
                    <a16:creationId xmlns:a16="http://schemas.microsoft.com/office/drawing/2014/main" id="{0AB293B2-2792-4A89-9CF3-DFAB84D86B79}"/>
                  </a:ext>
                </a:extLst>
              </p:cNvPr>
              <p:cNvCxnSpPr>
                <a:cxnSpLocks/>
              </p:cNvCxnSpPr>
              <p:nvPr/>
            </p:nvCxnSpPr>
            <p:spPr>
              <a:xfrm>
                <a:off x="9639983" y="1910737"/>
                <a:ext cx="278937" cy="0"/>
              </a:xfrm>
              <a:prstGeom prst="line">
                <a:avLst/>
              </a:prstGeom>
              <a:noFill/>
              <a:ln w="41275" cap="flat" cmpd="sng" algn="ctr">
                <a:solidFill>
                  <a:sysClr val="windowText" lastClr="000000">
                    <a:lumMod val="65000"/>
                    <a:lumOff val="35000"/>
                  </a:sysClr>
                </a:solidFill>
                <a:prstDash val="solid"/>
                <a:miter lim="800000"/>
              </a:ln>
              <a:effectLst/>
            </p:spPr>
          </p:cxnSp>
          <p:cxnSp>
            <p:nvCxnSpPr>
              <p:cNvPr id="123" name="Straight Connector 122">
                <a:extLst>
                  <a:ext uri="{FF2B5EF4-FFF2-40B4-BE49-F238E27FC236}">
                    <a16:creationId xmlns:a16="http://schemas.microsoft.com/office/drawing/2014/main" id="{CFB24E4C-E8FB-48FE-97DA-CD91DCAC62CF}"/>
                  </a:ext>
                </a:extLst>
              </p:cNvPr>
              <p:cNvCxnSpPr>
                <a:cxnSpLocks/>
              </p:cNvCxnSpPr>
              <p:nvPr/>
            </p:nvCxnSpPr>
            <p:spPr>
              <a:xfrm>
                <a:off x="9639983" y="1780411"/>
                <a:ext cx="278937" cy="0"/>
              </a:xfrm>
              <a:prstGeom prst="line">
                <a:avLst/>
              </a:prstGeom>
              <a:noFill/>
              <a:ln w="41275" cap="flat" cmpd="sng" algn="ctr">
                <a:solidFill>
                  <a:sysClr val="windowText" lastClr="000000">
                    <a:lumMod val="65000"/>
                    <a:lumOff val="35000"/>
                  </a:sysClr>
                </a:solidFill>
                <a:prstDash val="solid"/>
                <a:miter lim="800000"/>
              </a:ln>
              <a:effectLst/>
            </p:spPr>
          </p:cxnSp>
          <p:grpSp>
            <p:nvGrpSpPr>
              <p:cNvPr id="124" name="Group 123">
                <a:extLst>
                  <a:ext uri="{FF2B5EF4-FFF2-40B4-BE49-F238E27FC236}">
                    <a16:creationId xmlns:a16="http://schemas.microsoft.com/office/drawing/2014/main" id="{5DA20A19-B53A-4F1F-9CE4-653D93B72E81}"/>
                  </a:ext>
                </a:extLst>
              </p:cNvPr>
              <p:cNvGrpSpPr/>
              <p:nvPr/>
            </p:nvGrpSpPr>
            <p:grpSpPr>
              <a:xfrm>
                <a:off x="9745492" y="1259858"/>
                <a:ext cx="166801" cy="125053"/>
                <a:chOff x="6250177" y="1290073"/>
                <a:chExt cx="96832" cy="54279"/>
              </a:xfrm>
            </p:grpSpPr>
            <p:cxnSp>
              <p:nvCxnSpPr>
                <p:cNvPr id="131" name="Straight Connector 130">
                  <a:extLst>
                    <a:ext uri="{FF2B5EF4-FFF2-40B4-BE49-F238E27FC236}">
                      <a16:creationId xmlns:a16="http://schemas.microsoft.com/office/drawing/2014/main" id="{DBF67F3B-995D-4C2F-AFDE-2EFB3558400D}"/>
                    </a:ext>
                  </a:extLst>
                </p:cNvPr>
                <p:cNvCxnSpPr/>
                <p:nvPr/>
              </p:nvCxnSpPr>
              <p:spPr>
                <a:xfrm>
                  <a:off x="6250307" y="1290078"/>
                  <a:ext cx="96702" cy="54274"/>
                </a:xfrm>
                <a:prstGeom prst="line">
                  <a:avLst/>
                </a:prstGeom>
                <a:noFill/>
                <a:ln w="25400" cap="flat" cmpd="sng" algn="ctr">
                  <a:solidFill>
                    <a:sysClr val="window" lastClr="FFFFFF"/>
                  </a:solidFill>
                  <a:prstDash val="solid"/>
                  <a:miter lim="800000"/>
                </a:ln>
                <a:effectLst/>
              </p:spPr>
            </p:cxnSp>
            <p:cxnSp>
              <p:nvCxnSpPr>
                <p:cNvPr id="132" name="Straight Connector 131">
                  <a:extLst>
                    <a:ext uri="{FF2B5EF4-FFF2-40B4-BE49-F238E27FC236}">
                      <a16:creationId xmlns:a16="http://schemas.microsoft.com/office/drawing/2014/main" id="{3B57B947-6743-4FB3-9F13-29C6019A60CB}"/>
                    </a:ext>
                  </a:extLst>
                </p:cNvPr>
                <p:cNvCxnSpPr>
                  <a:cxnSpLocks/>
                </p:cNvCxnSpPr>
                <p:nvPr/>
              </p:nvCxnSpPr>
              <p:spPr>
                <a:xfrm flipH="1">
                  <a:off x="6250177" y="1290073"/>
                  <a:ext cx="96702" cy="54274"/>
                </a:xfrm>
                <a:prstGeom prst="line">
                  <a:avLst/>
                </a:prstGeom>
                <a:noFill/>
                <a:ln w="25400" cap="flat" cmpd="sng" algn="ctr">
                  <a:solidFill>
                    <a:sysClr val="window" lastClr="FFFFFF"/>
                  </a:solidFill>
                  <a:prstDash val="solid"/>
                  <a:miter lim="800000"/>
                </a:ln>
                <a:effectLst/>
              </p:spPr>
            </p:cxnSp>
          </p:grpSp>
          <p:cxnSp>
            <p:nvCxnSpPr>
              <p:cNvPr id="125" name="Straight Connector 124">
                <a:extLst>
                  <a:ext uri="{FF2B5EF4-FFF2-40B4-BE49-F238E27FC236}">
                    <a16:creationId xmlns:a16="http://schemas.microsoft.com/office/drawing/2014/main" id="{33D7AB6A-9D2D-4D83-B4C5-6336980C1ACB}"/>
                  </a:ext>
                </a:extLst>
              </p:cNvPr>
              <p:cNvCxnSpPr>
                <a:cxnSpLocks/>
              </p:cNvCxnSpPr>
              <p:nvPr/>
            </p:nvCxnSpPr>
            <p:spPr>
              <a:xfrm>
                <a:off x="8791682" y="1393459"/>
                <a:ext cx="217560" cy="0"/>
              </a:xfrm>
              <a:prstGeom prst="line">
                <a:avLst/>
              </a:prstGeom>
              <a:noFill/>
              <a:ln w="25400" cap="flat" cmpd="sng" algn="ctr">
                <a:solidFill>
                  <a:sysClr val="window" lastClr="FFFFFF"/>
                </a:solidFill>
                <a:prstDash val="solid"/>
                <a:miter lim="800000"/>
              </a:ln>
              <a:effectLst/>
            </p:spPr>
          </p:cxnSp>
          <p:grpSp>
            <p:nvGrpSpPr>
              <p:cNvPr id="126" name="Group 125">
                <a:extLst>
                  <a:ext uri="{FF2B5EF4-FFF2-40B4-BE49-F238E27FC236}">
                    <a16:creationId xmlns:a16="http://schemas.microsoft.com/office/drawing/2014/main" id="{1B65B358-3458-4118-9BAB-41E51FEAECC0}"/>
                  </a:ext>
                </a:extLst>
              </p:cNvPr>
              <p:cNvGrpSpPr/>
              <p:nvPr/>
            </p:nvGrpSpPr>
            <p:grpSpPr>
              <a:xfrm>
                <a:off x="9260184" y="1260021"/>
                <a:ext cx="198355" cy="120716"/>
                <a:chOff x="5770527" y="1244809"/>
                <a:chExt cx="126354" cy="56133"/>
              </a:xfrm>
            </p:grpSpPr>
            <p:cxnSp>
              <p:nvCxnSpPr>
                <p:cNvPr id="127" name="Straight Connector 126">
                  <a:extLst>
                    <a:ext uri="{FF2B5EF4-FFF2-40B4-BE49-F238E27FC236}">
                      <a16:creationId xmlns:a16="http://schemas.microsoft.com/office/drawing/2014/main" id="{4BA67724-8598-45BE-885E-13640BC4AF79}"/>
                    </a:ext>
                  </a:extLst>
                </p:cNvPr>
                <p:cNvCxnSpPr>
                  <a:cxnSpLocks/>
                </p:cNvCxnSpPr>
                <p:nvPr/>
              </p:nvCxnSpPr>
              <p:spPr>
                <a:xfrm>
                  <a:off x="5770527" y="1300942"/>
                  <a:ext cx="126293" cy="0"/>
                </a:xfrm>
                <a:prstGeom prst="line">
                  <a:avLst/>
                </a:prstGeom>
                <a:noFill/>
                <a:ln w="25400" cap="flat" cmpd="sng" algn="ctr">
                  <a:solidFill>
                    <a:sysClr val="window" lastClr="FFFFFF"/>
                  </a:solidFill>
                  <a:prstDash val="solid"/>
                  <a:miter lim="800000"/>
                </a:ln>
                <a:effectLst/>
              </p:spPr>
            </p:cxnSp>
            <p:cxnSp>
              <p:nvCxnSpPr>
                <p:cNvPr id="128" name="Straight Connector 127">
                  <a:extLst>
                    <a:ext uri="{FF2B5EF4-FFF2-40B4-BE49-F238E27FC236}">
                      <a16:creationId xmlns:a16="http://schemas.microsoft.com/office/drawing/2014/main" id="{F46B67FC-8DEB-4FE7-99ED-B424478F8DD5}"/>
                    </a:ext>
                  </a:extLst>
                </p:cNvPr>
                <p:cNvCxnSpPr>
                  <a:cxnSpLocks/>
                </p:cNvCxnSpPr>
                <p:nvPr/>
              </p:nvCxnSpPr>
              <p:spPr>
                <a:xfrm>
                  <a:off x="5770583" y="1245205"/>
                  <a:ext cx="126298" cy="0"/>
                </a:xfrm>
                <a:prstGeom prst="line">
                  <a:avLst/>
                </a:prstGeom>
                <a:noFill/>
                <a:ln w="25400" cap="flat" cmpd="sng" algn="ctr">
                  <a:solidFill>
                    <a:sysClr val="window" lastClr="FFFFFF"/>
                  </a:solidFill>
                  <a:prstDash val="solid"/>
                  <a:miter lim="800000"/>
                </a:ln>
                <a:effectLst/>
              </p:spPr>
            </p:cxnSp>
            <p:cxnSp>
              <p:nvCxnSpPr>
                <p:cNvPr id="129" name="Straight Connector 128">
                  <a:extLst>
                    <a:ext uri="{FF2B5EF4-FFF2-40B4-BE49-F238E27FC236}">
                      <a16:creationId xmlns:a16="http://schemas.microsoft.com/office/drawing/2014/main" id="{79F52A67-2AB2-490B-842A-432607A5DD49}"/>
                    </a:ext>
                  </a:extLst>
                </p:cNvPr>
                <p:cNvCxnSpPr>
                  <a:cxnSpLocks/>
                </p:cNvCxnSpPr>
                <p:nvPr/>
              </p:nvCxnSpPr>
              <p:spPr>
                <a:xfrm>
                  <a:off x="5894816" y="1244809"/>
                  <a:ext cx="0" cy="54274"/>
                </a:xfrm>
                <a:prstGeom prst="line">
                  <a:avLst/>
                </a:prstGeom>
                <a:noFill/>
                <a:ln w="25400" cap="flat" cmpd="sng" algn="ctr">
                  <a:solidFill>
                    <a:sysClr val="window" lastClr="FFFFFF"/>
                  </a:solidFill>
                  <a:prstDash val="solid"/>
                  <a:miter lim="800000"/>
                </a:ln>
                <a:effectLst/>
              </p:spPr>
            </p:cxnSp>
            <p:cxnSp>
              <p:nvCxnSpPr>
                <p:cNvPr id="130" name="Straight Connector 129">
                  <a:extLst>
                    <a:ext uri="{FF2B5EF4-FFF2-40B4-BE49-F238E27FC236}">
                      <a16:creationId xmlns:a16="http://schemas.microsoft.com/office/drawing/2014/main" id="{DF84FBE0-9452-434E-9306-F1C670744C35}"/>
                    </a:ext>
                  </a:extLst>
                </p:cNvPr>
                <p:cNvCxnSpPr>
                  <a:cxnSpLocks/>
                </p:cNvCxnSpPr>
                <p:nvPr/>
              </p:nvCxnSpPr>
              <p:spPr>
                <a:xfrm>
                  <a:off x="5773407" y="1244817"/>
                  <a:ext cx="0" cy="54274"/>
                </a:xfrm>
                <a:prstGeom prst="line">
                  <a:avLst/>
                </a:prstGeom>
                <a:noFill/>
                <a:ln w="25400" cap="flat" cmpd="sng" algn="ctr">
                  <a:solidFill>
                    <a:sysClr val="window" lastClr="FFFFFF"/>
                  </a:solidFill>
                  <a:prstDash val="solid"/>
                  <a:miter lim="800000"/>
                </a:ln>
                <a:effectLst/>
              </p:spPr>
            </p:cxnSp>
          </p:grpSp>
        </p:grpSp>
        <p:sp>
          <p:nvSpPr>
            <p:cNvPr id="113" name="Rectangle 112">
              <a:extLst>
                <a:ext uri="{FF2B5EF4-FFF2-40B4-BE49-F238E27FC236}">
                  <a16:creationId xmlns:a16="http://schemas.microsoft.com/office/drawing/2014/main" id="{DFC31141-5D79-4E82-84AE-17DB38192352}"/>
                </a:ext>
              </a:extLst>
            </p:cNvPr>
            <p:cNvSpPr/>
            <p:nvPr/>
          </p:nvSpPr>
          <p:spPr>
            <a:xfrm>
              <a:off x="8193032" y="3732363"/>
              <a:ext cx="982555" cy="584775"/>
            </a:xfrm>
            <a:prstGeom prst="rect">
              <a:avLst/>
            </a:prstGeom>
            <a:solidFill>
              <a:srgbClr val="E2C200"/>
            </a:solidFill>
          </p:spPr>
          <p:txBody>
            <a:bodyPr wrap="square">
              <a:spAutoFit/>
            </a:bodyPr>
            <a:lstStyle/>
            <a:p>
              <a:pPr algn="ctr"/>
              <a:r>
                <a:rPr lang="en-GB" sz="3200" b="1" dirty="0">
                  <a:solidFill>
                    <a:prstClr val="black">
                      <a:lumMod val="65000"/>
                      <a:lumOff val="35000"/>
                    </a:prstClr>
                  </a:solidFill>
                  <a:latin typeface="Consolas" panose="020B0609020204030204" pitchFamily="49" charset="0"/>
                </a:rPr>
                <a:t>DOM</a:t>
              </a:r>
              <a:endParaRPr lang="en-GB" sz="3200" dirty="0">
                <a:solidFill>
                  <a:prstClr val="black">
                    <a:lumMod val="65000"/>
                    <a:lumOff val="35000"/>
                  </a:prstClr>
                </a:solidFill>
                <a:latin typeface="Calibri" panose="020F0502020204030204"/>
              </a:endParaRPr>
            </a:p>
          </p:txBody>
        </p:sp>
      </p:grpSp>
      <p:sp>
        <p:nvSpPr>
          <p:cNvPr id="135" name="TextBox 134">
            <a:extLst>
              <a:ext uri="{FF2B5EF4-FFF2-40B4-BE49-F238E27FC236}">
                <a16:creationId xmlns:a16="http://schemas.microsoft.com/office/drawing/2014/main" id="{000C837E-6F01-4B69-A6B9-73E443E982A2}"/>
              </a:ext>
            </a:extLst>
          </p:cNvPr>
          <p:cNvSpPr txBox="1"/>
          <p:nvPr/>
        </p:nvSpPr>
        <p:spPr>
          <a:xfrm>
            <a:off x="6322853" y="3699604"/>
            <a:ext cx="2065822" cy="461665"/>
          </a:xfrm>
          <a:prstGeom prst="rect">
            <a:avLst/>
          </a:prstGeom>
          <a:noFill/>
        </p:spPr>
        <p:txBody>
          <a:bodyPr wrap="none" rtlCol="0">
            <a:spAutoFit/>
          </a:bodyPr>
          <a:lstStyle/>
          <a:p>
            <a:r>
              <a:rPr lang="en-US" sz="2400" b="1" dirty="0">
                <a:solidFill>
                  <a:prstClr val="black"/>
                </a:solidFill>
                <a:latin typeface="+mj-lt"/>
              </a:rPr>
              <a:t>ASP.NET Core</a:t>
            </a:r>
          </a:p>
        </p:txBody>
      </p:sp>
      <p:pic>
        <p:nvPicPr>
          <p:cNvPr id="136" name="Graphic 135" descr="Line Arrow: Clockwise curve">
            <a:extLst>
              <a:ext uri="{FF2B5EF4-FFF2-40B4-BE49-F238E27FC236}">
                <a16:creationId xmlns:a16="http://schemas.microsoft.com/office/drawing/2014/main" id="{AEE7D39D-884C-4DC0-8557-489E4F214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a:off x="8922648" y="4083105"/>
            <a:ext cx="911865" cy="1492262"/>
          </a:xfrm>
          <a:prstGeom prst="rect">
            <a:avLst/>
          </a:prstGeom>
          <a:effectLst/>
        </p:spPr>
      </p:pic>
      <p:pic>
        <p:nvPicPr>
          <p:cNvPr id="137" name="Graphic 136" descr="Line Arrow: Clockwise curve">
            <a:extLst>
              <a:ext uri="{FF2B5EF4-FFF2-40B4-BE49-F238E27FC236}">
                <a16:creationId xmlns:a16="http://schemas.microsoft.com/office/drawing/2014/main" id="{7893083A-0448-4A22-BFBB-5111F89B0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97434" flipH="1" flipV="1">
            <a:off x="8958873" y="3639851"/>
            <a:ext cx="911864" cy="1492262"/>
          </a:xfrm>
          <a:prstGeom prst="rect">
            <a:avLst/>
          </a:prstGeom>
          <a:effectLst/>
        </p:spPr>
      </p:pic>
      <p:sp>
        <p:nvSpPr>
          <p:cNvPr id="138" name="TextBox 137">
            <a:extLst>
              <a:ext uri="{FF2B5EF4-FFF2-40B4-BE49-F238E27FC236}">
                <a16:creationId xmlns:a16="http://schemas.microsoft.com/office/drawing/2014/main" id="{1224A91F-626B-4095-9AF2-52376EA424E7}"/>
              </a:ext>
            </a:extLst>
          </p:cNvPr>
          <p:cNvSpPr txBox="1"/>
          <p:nvPr/>
        </p:nvSpPr>
        <p:spPr>
          <a:xfrm>
            <a:off x="8973818" y="4408195"/>
            <a:ext cx="881973" cy="369332"/>
          </a:xfrm>
          <a:prstGeom prst="rect">
            <a:avLst/>
          </a:prstGeom>
          <a:noFill/>
        </p:spPr>
        <p:txBody>
          <a:bodyPr wrap="none" rtlCol="0">
            <a:spAutoFit/>
          </a:bodyPr>
          <a:lstStyle/>
          <a:p>
            <a:r>
              <a:rPr lang="en-US" dirty="0">
                <a:latin typeface="Calibri" panose="020F0502020204030204"/>
              </a:rPr>
              <a:t>SignalR</a:t>
            </a:r>
          </a:p>
        </p:txBody>
      </p:sp>
      <p:cxnSp>
        <p:nvCxnSpPr>
          <p:cNvPr id="140" name="Straight Connector 139">
            <a:extLst>
              <a:ext uri="{FF2B5EF4-FFF2-40B4-BE49-F238E27FC236}">
                <a16:creationId xmlns:a16="http://schemas.microsoft.com/office/drawing/2014/main" id="{68C40236-2930-4B45-B64D-4D460FDD06CA}"/>
              </a:ext>
            </a:extLst>
          </p:cNvPr>
          <p:cNvCxnSpPr/>
          <p:nvPr/>
        </p:nvCxnSpPr>
        <p:spPr>
          <a:xfrm>
            <a:off x="4989928" y="1593669"/>
            <a:ext cx="0" cy="47418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47004C3-FFE7-4729-AE30-10D43596B11F}"/>
              </a:ext>
            </a:extLst>
          </p:cNvPr>
          <p:cNvSpPr txBox="1"/>
          <p:nvPr/>
        </p:nvSpPr>
        <p:spPr>
          <a:xfrm>
            <a:off x="1355632" y="1291037"/>
            <a:ext cx="2163093"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Client-side</a:t>
            </a:r>
          </a:p>
        </p:txBody>
      </p:sp>
      <p:sp>
        <p:nvSpPr>
          <p:cNvPr id="142" name="TextBox 141">
            <a:extLst>
              <a:ext uri="{FF2B5EF4-FFF2-40B4-BE49-F238E27FC236}">
                <a16:creationId xmlns:a16="http://schemas.microsoft.com/office/drawing/2014/main" id="{0D27C2E0-E635-4952-A763-09DF24A02498}"/>
              </a:ext>
            </a:extLst>
          </p:cNvPr>
          <p:cNvSpPr txBox="1"/>
          <p:nvPr/>
        </p:nvSpPr>
        <p:spPr>
          <a:xfrm>
            <a:off x="7405874" y="1291037"/>
            <a:ext cx="2266839" cy="738664"/>
          </a:xfrm>
          <a:prstGeom prst="rect">
            <a:avLst/>
          </a:prstGeom>
          <a:noFill/>
        </p:spPr>
        <p:txBody>
          <a:bodyPr wrap="none" lIns="182880" tIns="146304" rIns="182880" bIns="146304" rtlCol="0">
            <a:spAutoFit/>
          </a:bodyPr>
          <a:lstStyle/>
          <a:p>
            <a:pPr>
              <a:lnSpc>
                <a:spcPct val="90000"/>
              </a:lnSpc>
              <a:spcAft>
                <a:spcPts val="600"/>
              </a:spcAft>
            </a:pPr>
            <a:r>
              <a:rPr lang="en-US" sz="3200" spc="-100" dirty="0">
                <a:ln w="3175">
                  <a:noFill/>
                </a:ln>
                <a:gradFill>
                  <a:gsLst>
                    <a:gs pos="1250">
                      <a:schemeClr val="tx1"/>
                    </a:gs>
                    <a:gs pos="100000">
                      <a:schemeClr val="tx1"/>
                    </a:gs>
                  </a:gsLst>
                  <a:lin ang="5400000" scaled="0"/>
                </a:gradFill>
                <a:cs typeface="Segoe UI" pitchFamily="34" charset="0"/>
              </a:rPr>
              <a:t>Server-side</a:t>
            </a:r>
          </a:p>
        </p:txBody>
      </p:sp>
      <p:grpSp>
        <p:nvGrpSpPr>
          <p:cNvPr id="76" name="Group 75">
            <a:extLst>
              <a:ext uri="{FF2B5EF4-FFF2-40B4-BE49-F238E27FC236}">
                <a16:creationId xmlns:a16="http://schemas.microsoft.com/office/drawing/2014/main" id="{0B9CD836-6997-4F72-8905-1098A8E0CB22}"/>
              </a:ext>
            </a:extLst>
          </p:cNvPr>
          <p:cNvGrpSpPr/>
          <p:nvPr/>
        </p:nvGrpSpPr>
        <p:grpSpPr>
          <a:xfrm>
            <a:off x="6156160" y="4181646"/>
            <a:ext cx="2259720" cy="1453971"/>
            <a:chOff x="2044967" y="2752181"/>
            <a:chExt cx="2259720" cy="1453971"/>
          </a:xfrm>
        </p:grpSpPr>
        <p:grpSp>
          <p:nvGrpSpPr>
            <p:cNvPr id="77" name="Group 76">
              <a:extLst>
                <a:ext uri="{FF2B5EF4-FFF2-40B4-BE49-F238E27FC236}">
                  <a16:creationId xmlns:a16="http://schemas.microsoft.com/office/drawing/2014/main" id="{E3AB6488-3E31-45AD-A6C5-42A1900F88A0}"/>
                </a:ext>
              </a:extLst>
            </p:cNvPr>
            <p:cNvGrpSpPr/>
            <p:nvPr/>
          </p:nvGrpSpPr>
          <p:grpSpPr>
            <a:xfrm>
              <a:off x="2044967" y="2752181"/>
              <a:ext cx="2259720" cy="1453971"/>
              <a:chOff x="784337" y="2272787"/>
              <a:chExt cx="2259720" cy="1453971"/>
            </a:xfrm>
          </p:grpSpPr>
          <p:sp>
            <p:nvSpPr>
              <p:cNvPr id="81" name="Rectangle: Rounded Corners 80">
                <a:extLst>
                  <a:ext uri="{FF2B5EF4-FFF2-40B4-BE49-F238E27FC236}">
                    <a16:creationId xmlns:a16="http://schemas.microsoft.com/office/drawing/2014/main" id="{113629AD-D1DA-449B-90F6-A0800006048E}"/>
                  </a:ext>
                </a:extLst>
              </p:cNvPr>
              <p:cNvSpPr/>
              <p:nvPr/>
            </p:nvSpPr>
            <p:spPr>
              <a:xfrm>
                <a:off x="784337" y="2272787"/>
                <a:ext cx="2259720" cy="1453971"/>
              </a:xfrm>
              <a:prstGeom prst="roundRect">
                <a:avLst>
                  <a:gd name="adj" fmla="val 6024"/>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nvGrpSpPr>
              <p:cNvPr id="82" name="Group 81">
                <a:extLst>
                  <a:ext uri="{FF2B5EF4-FFF2-40B4-BE49-F238E27FC236}">
                    <a16:creationId xmlns:a16="http://schemas.microsoft.com/office/drawing/2014/main" id="{F804680F-4D0C-4D23-865E-BE564387B7E8}"/>
                  </a:ext>
                </a:extLst>
              </p:cNvPr>
              <p:cNvGrpSpPr/>
              <p:nvPr/>
            </p:nvGrpSpPr>
            <p:grpSpPr>
              <a:xfrm>
                <a:off x="1204474" y="2411592"/>
                <a:ext cx="1442545" cy="339191"/>
                <a:chOff x="977953" y="2433131"/>
                <a:chExt cx="6182954" cy="1453829"/>
              </a:xfrm>
              <a:solidFill>
                <a:sysClr val="windowText" lastClr="000000"/>
              </a:solidFill>
              <a:effectLst/>
            </p:grpSpPr>
            <p:sp>
              <p:nvSpPr>
                <p:cNvPr id="83" name="Freeform: Shape 82">
                  <a:extLst>
                    <a:ext uri="{FF2B5EF4-FFF2-40B4-BE49-F238E27FC236}">
                      <a16:creationId xmlns:a16="http://schemas.microsoft.com/office/drawing/2014/main" id="{A9BEB48C-B304-4BD2-9BDB-CEF0A84E048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4" name="Freeform: Shape 83">
                  <a:extLst>
                    <a:ext uri="{FF2B5EF4-FFF2-40B4-BE49-F238E27FC236}">
                      <a16:creationId xmlns:a16="http://schemas.microsoft.com/office/drawing/2014/main" id="{07CE2548-04A9-4E6C-8E72-3A2372B267BE}"/>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5" name="Freeform: Shape 84">
                  <a:extLst>
                    <a:ext uri="{FF2B5EF4-FFF2-40B4-BE49-F238E27FC236}">
                      <a16:creationId xmlns:a16="http://schemas.microsoft.com/office/drawing/2014/main" id="{ADD490B0-D851-418E-95FA-9EF39F003FF0}"/>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6" name="Freeform: Shape 85">
                  <a:extLst>
                    <a:ext uri="{FF2B5EF4-FFF2-40B4-BE49-F238E27FC236}">
                      <a16:creationId xmlns:a16="http://schemas.microsoft.com/office/drawing/2014/main" id="{903AFFA5-7305-49ED-B07E-98294076AF22}"/>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7" name="Freeform: Shape 86">
                  <a:extLst>
                    <a:ext uri="{FF2B5EF4-FFF2-40B4-BE49-F238E27FC236}">
                      <a16:creationId xmlns:a16="http://schemas.microsoft.com/office/drawing/2014/main" id="{813A3405-5798-4098-AD36-FCDC89FFAD82}"/>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sp>
              <p:nvSpPr>
                <p:cNvPr id="88" name="Freeform: Shape 87">
                  <a:extLst>
                    <a:ext uri="{FF2B5EF4-FFF2-40B4-BE49-F238E27FC236}">
                      <a16:creationId xmlns:a16="http://schemas.microsoft.com/office/drawing/2014/main" id="{A9F2003D-2AB2-431D-AFBB-677FF7297E9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ndParaRPr>
                </a:p>
              </p:txBody>
            </p:sp>
          </p:grpSp>
        </p:grpSp>
        <p:sp>
          <p:nvSpPr>
            <p:cNvPr id="78" name="Rectangle 77">
              <a:extLst>
                <a:ext uri="{FF2B5EF4-FFF2-40B4-BE49-F238E27FC236}">
                  <a16:creationId xmlns:a16="http://schemas.microsoft.com/office/drawing/2014/main" id="{D8670830-3F1E-4FF0-B507-F411DDAAF87E}"/>
                </a:ext>
              </a:extLst>
            </p:cNvPr>
            <p:cNvSpPr/>
            <p:nvPr/>
          </p:nvSpPr>
          <p:spPr>
            <a:xfrm>
              <a:off x="2150732" y="3363773"/>
              <a:ext cx="2048189" cy="41672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Razor Components</a:t>
              </a:r>
            </a:p>
          </p:txBody>
        </p:sp>
        <p:sp>
          <p:nvSpPr>
            <p:cNvPr id="79" name="Rectangle 78">
              <a:extLst>
                <a:ext uri="{FF2B5EF4-FFF2-40B4-BE49-F238E27FC236}">
                  <a16:creationId xmlns:a16="http://schemas.microsoft.com/office/drawing/2014/main" id="{A144AF85-86AE-468E-A28E-E5C26E2B3745}"/>
                </a:ext>
              </a:extLst>
            </p:cNvPr>
            <p:cNvSpPr/>
            <p:nvPr/>
          </p:nvSpPr>
          <p:spPr>
            <a:xfrm>
              <a:off x="2150732" y="3810237"/>
              <a:ext cx="2048189" cy="290870"/>
            </a:xfrm>
            <a:prstGeom prst="rect">
              <a:avLst/>
            </a:prstGeom>
            <a:solidFill>
              <a:srgbClr val="682A7B"/>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.NET</a:t>
              </a:r>
            </a:p>
          </p:txBody>
        </p:sp>
      </p:grpSp>
      <p:sp>
        <p:nvSpPr>
          <p:cNvPr id="4" name="TextBox 3">
            <a:extLst>
              <a:ext uri="{FF2B5EF4-FFF2-40B4-BE49-F238E27FC236}">
                <a16:creationId xmlns:a16="http://schemas.microsoft.com/office/drawing/2014/main" id="{8226A6FC-55E9-4096-A952-0BF6E8F86DFE}"/>
              </a:ext>
            </a:extLst>
          </p:cNvPr>
          <p:cNvSpPr txBox="1"/>
          <p:nvPr/>
        </p:nvSpPr>
        <p:spPr>
          <a:xfrm>
            <a:off x="7637363" y="5909618"/>
            <a:ext cx="2119939"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.NET Core 3.0</a:t>
            </a:r>
          </a:p>
        </p:txBody>
      </p:sp>
      <p:sp>
        <p:nvSpPr>
          <p:cNvPr id="89" name="TextBox 88">
            <a:extLst>
              <a:ext uri="{FF2B5EF4-FFF2-40B4-BE49-F238E27FC236}">
                <a16:creationId xmlns:a16="http://schemas.microsoft.com/office/drawing/2014/main" id="{42941FEC-C7FE-4EA8-899B-DF2A56358F74}"/>
              </a:ext>
            </a:extLst>
          </p:cNvPr>
          <p:cNvSpPr txBox="1"/>
          <p:nvPr/>
        </p:nvSpPr>
        <p:spPr>
          <a:xfrm>
            <a:off x="2076891" y="5909618"/>
            <a:ext cx="994183" cy="430887"/>
          </a:xfrm>
          <a:prstGeom prst="rect">
            <a:avLst/>
          </a:prstGeom>
          <a:noFill/>
        </p:spPr>
        <p:txBody>
          <a:bodyPr wrap="none" lIns="0" tIns="0" rIns="0" bIns="0" rtlCol="0">
            <a:spAutoFit/>
          </a:bodyPr>
          <a:lstStyle/>
          <a:p>
            <a:pPr algn="l"/>
            <a:r>
              <a:rPr lang="en-US" sz="2800" i="1" dirty="0">
                <a:gradFill>
                  <a:gsLst>
                    <a:gs pos="2917">
                      <a:schemeClr val="tx1"/>
                    </a:gs>
                    <a:gs pos="30000">
                      <a:schemeClr val="tx1"/>
                    </a:gs>
                  </a:gsLst>
                  <a:lin ang="5400000" scaled="0"/>
                </a:gradFill>
              </a:rPr>
              <a:t>Future</a:t>
            </a:r>
          </a:p>
        </p:txBody>
      </p:sp>
    </p:spTree>
    <p:extLst>
      <p:ext uri="{BB962C8B-B14F-4D97-AF65-F5344CB8AC3E}">
        <p14:creationId xmlns:p14="http://schemas.microsoft.com/office/powerpoint/2010/main" val="3654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fade">
                                      <p:cBhvr>
                                        <p:cTn id="27" dur="500"/>
                                        <p:tgtEl>
                                          <p:spTgt spid="140"/>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fade">
                                      <p:cBhvr>
                                        <p:cTn id="37" dur="500"/>
                                        <p:tgtEl>
                                          <p:spTgt spid="135"/>
                                        </p:tgtEl>
                                      </p:cBhvr>
                                    </p:animEffect>
                                  </p:childTnLst>
                                </p:cTn>
                              </p:par>
                              <p:par>
                                <p:cTn id="38" presetID="10"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animEffect transition="in" filter="fade">
                                      <p:cBhvr>
                                        <p:cTn id="40" dur="500"/>
                                        <p:tgtEl>
                                          <p:spTgt spid="136"/>
                                        </p:tgtEl>
                                      </p:cBhvr>
                                    </p:animEffect>
                                  </p:childTnLst>
                                </p:cTn>
                              </p:par>
                              <p:par>
                                <p:cTn id="41" presetID="10" presetClass="entr" presetSubtype="0" fill="hold" nodeType="withEffect">
                                  <p:stCondLst>
                                    <p:cond delay="0"/>
                                  </p:stCondLst>
                                  <p:childTnLst>
                                    <p:set>
                                      <p:cBhvr>
                                        <p:cTn id="42" dur="1" fill="hold">
                                          <p:stCondLst>
                                            <p:cond delay="0"/>
                                          </p:stCondLst>
                                        </p:cTn>
                                        <p:tgtEl>
                                          <p:spTgt spid="137"/>
                                        </p:tgtEl>
                                        <p:attrNameLst>
                                          <p:attrName>style.visibility</p:attrName>
                                        </p:attrNameLst>
                                      </p:cBhvr>
                                      <p:to>
                                        <p:strVal val="visible"/>
                                      </p:to>
                                    </p:set>
                                    <p:animEffect transition="in" filter="fade">
                                      <p:cBhvr>
                                        <p:cTn id="43" dur="500"/>
                                        <p:tgtEl>
                                          <p:spTgt spid="1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8"/>
                                        </p:tgtEl>
                                        <p:attrNameLst>
                                          <p:attrName>style.visibility</p:attrName>
                                        </p:attrNameLst>
                                      </p:cBhvr>
                                      <p:to>
                                        <p:strVal val="visible"/>
                                      </p:to>
                                    </p:set>
                                    <p:animEffect transition="in" filter="fade">
                                      <p:cBhvr>
                                        <p:cTn id="46" dur="500"/>
                                        <p:tgtEl>
                                          <p:spTgt spid="138"/>
                                        </p:tgtEl>
                                      </p:cBhvr>
                                    </p:animEffect>
                                  </p:childTnLst>
                                </p:cTn>
                              </p:par>
                              <p:par>
                                <p:cTn id="47" presetID="10"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par>
                                <p:cTn id="50" presetID="1"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35" grpId="0"/>
      <p:bldP spid="138" grpId="0"/>
      <p:bldP spid="141" grpId="0"/>
      <p:bldP spid="142" grpId="0"/>
      <p:bldP spid="4" grpId="0"/>
      <p:bldP spid="8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C4708-FBB7-4C60-B9EB-A5107FDCDD65}"/>
              </a:ext>
            </a:extLst>
          </p:cNvPr>
          <p:cNvSpPr>
            <a:spLocks noGrp="1"/>
          </p:cNvSpPr>
          <p:nvPr>
            <p:ph type="title"/>
          </p:nvPr>
        </p:nvSpPr>
        <p:spPr>
          <a:xfrm>
            <a:off x="1541553" y="457200"/>
            <a:ext cx="10065229" cy="553998"/>
          </a:xfrm>
        </p:spPr>
        <p:txBody>
          <a:bodyPr/>
          <a:lstStyle/>
          <a:p>
            <a:r>
              <a:rPr lang="en-US" dirty="0"/>
              <a:t>Performance Improvements</a:t>
            </a:r>
          </a:p>
        </p:txBody>
      </p:sp>
      <p:sp>
        <p:nvSpPr>
          <p:cNvPr id="9" name="Rectangle 8">
            <a:extLst>
              <a:ext uri="{FF2B5EF4-FFF2-40B4-BE49-F238E27FC236}">
                <a16:creationId xmlns:a16="http://schemas.microsoft.com/office/drawing/2014/main" id="{F1B00A6F-BD27-48DB-80B4-EC22F6F22D0A}"/>
              </a:ext>
            </a:extLst>
          </p:cNvPr>
          <p:cNvSpPr/>
          <p:nvPr/>
        </p:nvSpPr>
        <p:spPr>
          <a:xfrm>
            <a:off x="1363434" y="1838365"/>
            <a:ext cx="1710420"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3.1M RPS</a:t>
            </a:r>
          </a:p>
          <a:p>
            <a:pPr algn="ctr"/>
            <a:r>
              <a:rPr lang="en-US" dirty="0"/>
              <a:t>650 </a:t>
            </a:r>
            <a:r>
              <a:rPr lang="en-US" dirty="0" err="1"/>
              <a:t>ms</a:t>
            </a:r>
            <a:r>
              <a:rPr lang="en-US" dirty="0"/>
              <a:t> TTFR</a:t>
            </a:r>
          </a:p>
          <a:p>
            <a:pPr algn="ctr"/>
            <a:r>
              <a:rPr lang="en-US" dirty="0"/>
              <a:t>1,342 MB</a:t>
            </a:r>
          </a:p>
        </p:txBody>
      </p:sp>
      <p:sp>
        <p:nvSpPr>
          <p:cNvPr id="10" name="Rectangle 9">
            <a:extLst>
              <a:ext uri="{FF2B5EF4-FFF2-40B4-BE49-F238E27FC236}">
                <a16:creationId xmlns:a16="http://schemas.microsoft.com/office/drawing/2014/main" id="{397367E5-C990-4FDD-90A1-EAA696AB0DE8}"/>
              </a:ext>
            </a:extLst>
          </p:cNvPr>
          <p:cNvSpPr/>
          <p:nvPr/>
        </p:nvSpPr>
        <p:spPr>
          <a:xfrm>
            <a:off x="1363434" y="2848923"/>
            <a:ext cx="1710420"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4.35M</a:t>
            </a:r>
            <a:r>
              <a:rPr lang="en-US" dirty="0"/>
              <a:t> RPS</a:t>
            </a:r>
          </a:p>
          <a:p>
            <a:pPr algn="ctr"/>
            <a:r>
              <a:rPr lang="en-US" b="1" dirty="0"/>
              <a:t>356</a:t>
            </a:r>
            <a:r>
              <a:rPr lang="en-US" dirty="0"/>
              <a:t> </a:t>
            </a:r>
            <a:r>
              <a:rPr lang="en-US" dirty="0" err="1"/>
              <a:t>ms</a:t>
            </a:r>
            <a:r>
              <a:rPr lang="en-US" dirty="0"/>
              <a:t> TTFR</a:t>
            </a:r>
          </a:p>
          <a:p>
            <a:pPr algn="ctr"/>
            <a:r>
              <a:rPr lang="en-US" b="1" dirty="0"/>
              <a:t>103</a:t>
            </a:r>
            <a:r>
              <a:rPr lang="en-US" dirty="0"/>
              <a:t> MB</a:t>
            </a:r>
          </a:p>
        </p:txBody>
      </p:sp>
      <p:sp>
        <p:nvSpPr>
          <p:cNvPr id="11" name="Rectangle 10">
            <a:extLst>
              <a:ext uri="{FF2B5EF4-FFF2-40B4-BE49-F238E27FC236}">
                <a16:creationId xmlns:a16="http://schemas.microsoft.com/office/drawing/2014/main" id="{A2E35429-B017-43CD-A500-127A5C1057FF}"/>
              </a:ext>
            </a:extLst>
          </p:cNvPr>
          <p:cNvSpPr/>
          <p:nvPr/>
        </p:nvSpPr>
        <p:spPr>
          <a:xfrm>
            <a:off x="3979406" y="1836676"/>
            <a:ext cx="1710420"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690K RPS</a:t>
            </a:r>
          </a:p>
          <a:p>
            <a:pPr algn="ctr"/>
            <a:r>
              <a:rPr lang="en-US" dirty="0"/>
              <a:t>768 </a:t>
            </a:r>
            <a:r>
              <a:rPr lang="en-US" dirty="0" err="1"/>
              <a:t>ms</a:t>
            </a:r>
            <a:r>
              <a:rPr lang="en-US" dirty="0"/>
              <a:t> TTFR</a:t>
            </a:r>
          </a:p>
          <a:p>
            <a:pPr algn="ctr"/>
            <a:r>
              <a:rPr lang="en-US" dirty="0"/>
              <a:t>1,205 MB</a:t>
            </a:r>
          </a:p>
        </p:txBody>
      </p:sp>
      <p:sp>
        <p:nvSpPr>
          <p:cNvPr id="12" name="Rectangle 11">
            <a:extLst>
              <a:ext uri="{FF2B5EF4-FFF2-40B4-BE49-F238E27FC236}">
                <a16:creationId xmlns:a16="http://schemas.microsoft.com/office/drawing/2014/main" id="{1C9F848F-DF48-4791-9AA0-96A3CE204CA8}"/>
              </a:ext>
            </a:extLst>
          </p:cNvPr>
          <p:cNvSpPr/>
          <p:nvPr/>
        </p:nvSpPr>
        <p:spPr>
          <a:xfrm>
            <a:off x="3979406" y="2847234"/>
            <a:ext cx="1710420"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785K</a:t>
            </a:r>
            <a:r>
              <a:rPr lang="en-US" dirty="0"/>
              <a:t> RPS</a:t>
            </a:r>
          </a:p>
          <a:p>
            <a:pPr algn="ctr"/>
            <a:r>
              <a:rPr lang="en-US" b="1" dirty="0"/>
              <a:t>476</a:t>
            </a:r>
            <a:r>
              <a:rPr lang="en-US" dirty="0"/>
              <a:t> </a:t>
            </a:r>
            <a:r>
              <a:rPr lang="en-US" dirty="0" err="1"/>
              <a:t>ms</a:t>
            </a:r>
            <a:r>
              <a:rPr lang="en-US" dirty="0"/>
              <a:t> TTFR</a:t>
            </a:r>
          </a:p>
          <a:p>
            <a:pPr algn="ctr"/>
            <a:r>
              <a:rPr lang="en-US" b="1" dirty="0"/>
              <a:t>516</a:t>
            </a:r>
            <a:r>
              <a:rPr lang="en-US" dirty="0"/>
              <a:t> MB</a:t>
            </a:r>
          </a:p>
        </p:txBody>
      </p:sp>
      <p:sp>
        <p:nvSpPr>
          <p:cNvPr id="13" name="Rectangle 12">
            <a:extLst>
              <a:ext uri="{FF2B5EF4-FFF2-40B4-BE49-F238E27FC236}">
                <a16:creationId xmlns:a16="http://schemas.microsoft.com/office/drawing/2014/main" id="{8F91AA83-839B-46F4-9813-EC1138FAC329}"/>
              </a:ext>
            </a:extLst>
          </p:cNvPr>
          <p:cNvSpPr/>
          <p:nvPr/>
        </p:nvSpPr>
        <p:spPr>
          <a:xfrm>
            <a:off x="9215429" y="1836676"/>
            <a:ext cx="1756684"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248K RPS</a:t>
            </a:r>
          </a:p>
          <a:p>
            <a:pPr algn="ctr"/>
            <a:r>
              <a:rPr lang="en-US" dirty="0"/>
              <a:t>1,325 </a:t>
            </a:r>
            <a:r>
              <a:rPr lang="en-US" dirty="0" err="1"/>
              <a:t>ms</a:t>
            </a:r>
            <a:r>
              <a:rPr lang="en-US" dirty="0"/>
              <a:t> TTFR</a:t>
            </a:r>
          </a:p>
          <a:p>
            <a:pPr algn="ctr"/>
            <a:r>
              <a:rPr lang="en-US" dirty="0"/>
              <a:t>1,268 MB</a:t>
            </a:r>
          </a:p>
        </p:txBody>
      </p:sp>
      <p:sp>
        <p:nvSpPr>
          <p:cNvPr id="14" name="Rectangle 13">
            <a:extLst>
              <a:ext uri="{FF2B5EF4-FFF2-40B4-BE49-F238E27FC236}">
                <a16:creationId xmlns:a16="http://schemas.microsoft.com/office/drawing/2014/main" id="{8FAAD3B1-C315-45EE-8B79-31122A31F209}"/>
              </a:ext>
            </a:extLst>
          </p:cNvPr>
          <p:cNvSpPr/>
          <p:nvPr/>
        </p:nvSpPr>
        <p:spPr>
          <a:xfrm>
            <a:off x="9215429" y="2847234"/>
            <a:ext cx="1756684"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261K</a:t>
            </a:r>
            <a:r>
              <a:rPr lang="en-US" dirty="0"/>
              <a:t> RPS</a:t>
            </a:r>
          </a:p>
          <a:p>
            <a:pPr algn="ctr"/>
            <a:r>
              <a:rPr lang="en-US" b="1" dirty="0"/>
              <a:t>990</a:t>
            </a:r>
            <a:r>
              <a:rPr lang="en-US" dirty="0"/>
              <a:t> </a:t>
            </a:r>
            <a:r>
              <a:rPr lang="en-US" dirty="0" err="1"/>
              <a:t>ms</a:t>
            </a:r>
            <a:r>
              <a:rPr lang="en-US" dirty="0"/>
              <a:t> TTFR</a:t>
            </a:r>
          </a:p>
          <a:p>
            <a:pPr algn="ctr"/>
            <a:r>
              <a:rPr lang="en-US" b="1" dirty="0"/>
              <a:t>733</a:t>
            </a:r>
            <a:r>
              <a:rPr lang="en-US" dirty="0"/>
              <a:t> MB</a:t>
            </a:r>
          </a:p>
        </p:txBody>
      </p:sp>
      <p:sp>
        <p:nvSpPr>
          <p:cNvPr id="17" name="TextBox 16">
            <a:extLst>
              <a:ext uri="{FF2B5EF4-FFF2-40B4-BE49-F238E27FC236}">
                <a16:creationId xmlns:a16="http://schemas.microsoft.com/office/drawing/2014/main" id="{C52B978A-3D3F-4BAB-B63D-23A2F751953D}"/>
              </a:ext>
            </a:extLst>
          </p:cNvPr>
          <p:cNvSpPr txBox="1"/>
          <p:nvPr/>
        </p:nvSpPr>
        <p:spPr>
          <a:xfrm>
            <a:off x="228601" y="1962647"/>
            <a:ext cx="977676" cy="646331"/>
          </a:xfrm>
          <a:prstGeom prst="rect">
            <a:avLst/>
          </a:prstGeom>
          <a:noFill/>
        </p:spPr>
        <p:txBody>
          <a:bodyPr wrap="square" rtlCol="0">
            <a:spAutoFit/>
          </a:bodyPr>
          <a:lstStyle/>
          <a:p>
            <a:pPr algn="r"/>
            <a:r>
              <a:rPr lang="en-US" sz="3600" dirty="0"/>
              <a:t>2.2</a:t>
            </a:r>
          </a:p>
        </p:txBody>
      </p:sp>
      <p:sp>
        <p:nvSpPr>
          <p:cNvPr id="18" name="TextBox 17">
            <a:extLst>
              <a:ext uri="{FF2B5EF4-FFF2-40B4-BE49-F238E27FC236}">
                <a16:creationId xmlns:a16="http://schemas.microsoft.com/office/drawing/2014/main" id="{440059D5-A956-44D0-9F40-83EFD2D55A04}"/>
              </a:ext>
            </a:extLst>
          </p:cNvPr>
          <p:cNvSpPr txBox="1"/>
          <p:nvPr/>
        </p:nvSpPr>
        <p:spPr>
          <a:xfrm>
            <a:off x="228601" y="2976381"/>
            <a:ext cx="977676" cy="646331"/>
          </a:xfrm>
          <a:prstGeom prst="rect">
            <a:avLst/>
          </a:prstGeom>
          <a:noFill/>
        </p:spPr>
        <p:txBody>
          <a:bodyPr wrap="square" rtlCol="0">
            <a:spAutoFit/>
          </a:bodyPr>
          <a:lstStyle/>
          <a:p>
            <a:pPr algn="r"/>
            <a:r>
              <a:rPr lang="en-US" sz="3600" dirty="0"/>
              <a:t>3.0</a:t>
            </a:r>
          </a:p>
        </p:txBody>
      </p:sp>
      <p:sp>
        <p:nvSpPr>
          <p:cNvPr id="19" name="TextBox 18">
            <a:extLst>
              <a:ext uri="{FF2B5EF4-FFF2-40B4-BE49-F238E27FC236}">
                <a16:creationId xmlns:a16="http://schemas.microsoft.com/office/drawing/2014/main" id="{D5B2AF54-7803-49F1-ACE5-9F95E57D4857}"/>
              </a:ext>
            </a:extLst>
          </p:cNvPr>
          <p:cNvSpPr txBox="1"/>
          <p:nvPr/>
        </p:nvSpPr>
        <p:spPr>
          <a:xfrm>
            <a:off x="1363433" y="1460993"/>
            <a:ext cx="1710420" cy="369332"/>
          </a:xfrm>
          <a:prstGeom prst="rect">
            <a:avLst/>
          </a:prstGeom>
          <a:noFill/>
        </p:spPr>
        <p:txBody>
          <a:bodyPr wrap="square" rtlCol="0">
            <a:spAutoFit/>
          </a:bodyPr>
          <a:lstStyle/>
          <a:p>
            <a:pPr algn="ctr"/>
            <a:r>
              <a:rPr lang="en-US" dirty="0"/>
              <a:t>Plaintext (MW)</a:t>
            </a:r>
          </a:p>
        </p:txBody>
      </p:sp>
      <p:sp>
        <p:nvSpPr>
          <p:cNvPr id="20" name="TextBox 19">
            <a:extLst>
              <a:ext uri="{FF2B5EF4-FFF2-40B4-BE49-F238E27FC236}">
                <a16:creationId xmlns:a16="http://schemas.microsoft.com/office/drawing/2014/main" id="{7D5F0B62-8AC8-46F2-B0E8-BF08E0D0A3F8}"/>
              </a:ext>
            </a:extLst>
          </p:cNvPr>
          <p:cNvSpPr txBox="1"/>
          <p:nvPr/>
        </p:nvSpPr>
        <p:spPr>
          <a:xfrm>
            <a:off x="3979404" y="1427038"/>
            <a:ext cx="1710420" cy="369332"/>
          </a:xfrm>
          <a:prstGeom prst="rect">
            <a:avLst/>
          </a:prstGeom>
          <a:noFill/>
        </p:spPr>
        <p:txBody>
          <a:bodyPr wrap="square" rtlCol="0">
            <a:spAutoFit/>
          </a:bodyPr>
          <a:lstStyle/>
          <a:p>
            <a:pPr algn="ctr"/>
            <a:r>
              <a:rPr lang="en-US" dirty="0"/>
              <a:t>JSON (MW)</a:t>
            </a:r>
          </a:p>
        </p:txBody>
      </p:sp>
      <p:sp>
        <p:nvSpPr>
          <p:cNvPr id="21" name="TextBox 20">
            <a:extLst>
              <a:ext uri="{FF2B5EF4-FFF2-40B4-BE49-F238E27FC236}">
                <a16:creationId xmlns:a16="http://schemas.microsoft.com/office/drawing/2014/main" id="{F8A2DFA2-BDB3-4090-9397-06182FF85A01}"/>
              </a:ext>
            </a:extLst>
          </p:cNvPr>
          <p:cNvSpPr txBox="1"/>
          <p:nvPr/>
        </p:nvSpPr>
        <p:spPr>
          <a:xfrm>
            <a:off x="9215428" y="1427038"/>
            <a:ext cx="1756684" cy="369332"/>
          </a:xfrm>
          <a:prstGeom prst="rect">
            <a:avLst/>
          </a:prstGeom>
          <a:noFill/>
        </p:spPr>
        <p:txBody>
          <a:bodyPr wrap="square" rtlCol="0">
            <a:spAutoFit/>
          </a:bodyPr>
          <a:lstStyle/>
          <a:p>
            <a:pPr algn="ctr"/>
            <a:r>
              <a:rPr lang="en-US" dirty="0"/>
              <a:t>Fortunes (MW)</a:t>
            </a:r>
          </a:p>
        </p:txBody>
      </p:sp>
      <p:sp>
        <p:nvSpPr>
          <p:cNvPr id="22" name="Rectangle 21">
            <a:extLst>
              <a:ext uri="{FF2B5EF4-FFF2-40B4-BE49-F238E27FC236}">
                <a16:creationId xmlns:a16="http://schemas.microsoft.com/office/drawing/2014/main" id="{2BB3892E-DEEE-4B4D-94D7-4EB056B576AB}"/>
              </a:ext>
            </a:extLst>
          </p:cNvPr>
          <p:cNvSpPr/>
          <p:nvPr/>
        </p:nvSpPr>
        <p:spPr>
          <a:xfrm>
            <a:off x="3073853" y="2848923"/>
            <a:ext cx="951817"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+39%</a:t>
            </a:r>
            <a:endParaRPr lang="en-US" dirty="0">
              <a:solidFill>
                <a:schemeClr val="tx1"/>
              </a:solidFill>
            </a:endParaRPr>
          </a:p>
          <a:p>
            <a:r>
              <a:rPr lang="en-US" b="1" dirty="0">
                <a:solidFill>
                  <a:schemeClr val="tx1"/>
                </a:solidFill>
              </a:rPr>
              <a:t>-45%</a:t>
            </a:r>
            <a:endParaRPr lang="en-US" dirty="0">
              <a:solidFill>
                <a:schemeClr val="tx1"/>
              </a:solidFill>
            </a:endParaRPr>
          </a:p>
          <a:p>
            <a:r>
              <a:rPr lang="en-US" b="1" dirty="0">
                <a:solidFill>
                  <a:schemeClr val="tx1"/>
                </a:solidFill>
              </a:rPr>
              <a:t>-92%</a:t>
            </a:r>
            <a:endParaRPr lang="en-US" dirty="0">
              <a:solidFill>
                <a:schemeClr val="tx1"/>
              </a:solidFill>
            </a:endParaRPr>
          </a:p>
        </p:txBody>
      </p:sp>
      <p:sp>
        <p:nvSpPr>
          <p:cNvPr id="23" name="Rectangle 22">
            <a:extLst>
              <a:ext uri="{FF2B5EF4-FFF2-40B4-BE49-F238E27FC236}">
                <a16:creationId xmlns:a16="http://schemas.microsoft.com/office/drawing/2014/main" id="{769B85D9-B8E7-4F3B-A85A-AD7BF03E6045}"/>
              </a:ext>
            </a:extLst>
          </p:cNvPr>
          <p:cNvSpPr/>
          <p:nvPr/>
        </p:nvSpPr>
        <p:spPr>
          <a:xfrm>
            <a:off x="5693907" y="2847234"/>
            <a:ext cx="901469"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+13%</a:t>
            </a:r>
            <a:endParaRPr lang="en-US" dirty="0">
              <a:solidFill>
                <a:schemeClr val="tx1"/>
              </a:solidFill>
            </a:endParaRPr>
          </a:p>
          <a:p>
            <a:r>
              <a:rPr lang="en-US" b="1" dirty="0">
                <a:solidFill>
                  <a:schemeClr val="tx1"/>
                </a:solidFill>
              </a:rPr>
              <a:t>-38%</a:t>
            </a:r>
            <a:endParaRPr lang="en-US" dirty="0">
              <a:solidFill>
                <a:schemeClr val="tx1"/>
              </a:solidFill>
            </a:endParaRPr>
          </a:p>
          <a:p>
            <a:r>
              <a:rPr lang="en-US" b="1" dirty="0">
                <a:solidFill>
                  <a:schemeClr val="tx1"/>
                </a:solidFill>
              </a:rPr>
              <a:t>-57%</a:t>
            </a:r>
            <a:endParaRPr lang="en-US" dirty="0">
              <a:solidFill>
                <a:schemeClr val="tx1"/>
              </a:solidFill>
            </a:endParaRPr>
          </a:p>
        </p:txBody>
      </p:sp>
      <p:sp>
        <p:nvSpPr>
          <p:cNvPr id="24" name="Rectangle 23">
            <a:extLst>
              <a:ext uri="{FF2B5EF4-FFF2-40B4-BE49-F238E27FC236}">
                <a16:creationId xmlns:a16="http://schemas.microsoft.com/office/drawing/2014/main" id="{D6B2FE0A-05B9-4096-B9CE-DDCB7CBF3BCC}"/>
              </a:ext>
            </a:extLst>
          </p:cNvPr>
          <p:cNvSpPr/>
          <p:nvPr/>
        </p:nvSpPr>
        <p:spPr>
          <a:xfrm>
            <a:off x="10976195" y="2847234"/>
            <a:ext cx="855205"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+5%</a:t>
            </a:r>
            <a:endParaRPr lang="en-US" dirty="0">
              <a:solidFill>
                <a:schemeClr val="tx1"/>
              </a:solidFill>
            </a:endParaRPr>
          </a:p>
          <a:p>
            <a:r>
              <a:rPr lang="en-US" b="1" dirty="0">
                <a:solidFill>
                  <a:schemeClr val="tx1"/>
                </a:solidFill>
              </a:rPr>
              <a:t>-25%</a:t>
            </a:r>
            <a:endParaRPr lang="en-US" dirty="0">
              <a:solidFill>
                <a:schemeClr val="tx1"/>
              </a:solidFill>
            </a:endParaRPr>
          </a:p>
          <a:p>
            <a:r>
              <a:rPr lang="en-US" b="1" dirty="0">
                <a:solidFill>
                  <a:schemeClr val="tx1"/>
                </a:solidFill>
              </a:rPr>
              <a:t>-42%</a:t>
            </a:r>
            <a:endParaRPr lang="en-US" dirty="0">
              <a:solidFill>
                <a:schemeClr val="tx1"/>
              </a:solidFill>
            </a:endParaRPr>
          </a:p>
        </p:txBody>
      </p:sp>
      <p:sp>
        <p:nvSpPr>
          <p:cNvPr id="28" name="Rectangle 27">
            <a:extLst>
              <a:ext uri="{FF2B5EF4-FFF2-40B4-BE49-F238E27FC236}">
                <a16:creationId xmlns:a16="http://schemas.microsoft.com/office/drawing/2014/main" id="{A72BA20E-8F7C-4C90-B048-10A72C0C1957}"/>
              </a:ext>
            </a:extLst>
          </p:cNvPr>
          <p:cNvSpPr/>
          <p:nvPr/>
        </p:nvSpPr>
        <p:spPr>
          <a:xfrm>
            <a:off x="6599458" y="1833298"/>
            <a:ext cx="1756683" cy="894896"/>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t>373K RPS</a:t>
            </a:r>
          </a:p>
          <a:p>
            <a:pPr algn="ctr"/>
            <a:r>
              <a:rPr lang="en-US" dirty="0"/>
              <a:t>1,324 </a:t>
            </a:r>
            <a:r>
              <a:rPr lang="en-US" dirty="0" err="1"/>
              <a:t>ms</a:t>
            </a:r>
            <a:r>
              <a:rPr lang="en-US" dirty="0"/>
              <a:t> TTFR</a:t>
            </a:r>
          </a:p>
          <a:p>
            <a:pPr algn="ctr"/>
            <a:r>
              <a:rPr lang="en-US" dirty="0"/>
              <a:t>1,198 MB</a:t>
            </a:r>
          </a:p>
        </p:txBody>
      </p:sp>
      <p:sp>
        <p:nvSpPr>
          <p:cNvPr id="29" name="Rectangle 28">
            <a:extLst>
              <a:ext uri="{FF2B5EF4-FFF2-40B4-BE49-F238E27FC236}">
                <a16:creationId xmlns:a16="http://schemas.microsoft.com/office/drawing/2014/main" id="{5B6FF79B-1581-47E6-8771-E7D732468F11}"/>
              </a:ext>
            </a:extLst>
          </p:cNvPr>
          <p:cNvSpPr/>
          <p:nvPr/>
        </p:nvSpPr>
        <p:spPr>
          <a:xfrm>
            <a:off x="6599458" y="2843856"/>
            <a:ext cx="1756683" cy="894896"/>
          </a:xfrm>
          <a:prstGeom prst="rect">
            <a:avLst/>
          </a:prstGeom>
          <a:ln>
            <a:noFill/>
          </a:ln>
        </p:spPr>
        <p:style>
          <a:lnRef idx="1">
            <a:schemeClr val="accent3"/>
          </a:lnRef>
          <a:fillRef idx="3">
            <a:schemeClr val="accent3"/>
          </a:fillRef>
          <a:effectRef idx="2">
            <a:schemeClr val="accent3"/>
          </a:effectRef>
          <a:fontRef idx="minor">
            <a:schemeClr val="lt1"/>
          </a:fontRef>
        </p:style>
        <p:txBody>
          <a:bodyPr rtlCol="0" anchor="t"/>
          <a:lstStyle/>
          <a:p>
            <a:pPr algn="ctr"/>
            <a:r>
              <a:rPr lang="en-US" b="1" dirty="0"/>
              <a:t>438K</a:t>
            </a:r>
            <a:r>
              <a:rPr lang="en-US" dirty="0"/>
              <a:t> RPS</a:t>
            </a:r>
          </a:p>
          <a:p>
            <a:pPr algn="ctr"/>
            <a:r>
              <a:rPr lang="en-US" b="1" dirty="0"/>
              <a:t>661</a:t>
            </a:r>
            <a:r>
              <a:rPr lang="en-US" dirty="0"/>
              <a:t> </a:t>
            </a:r>
            <a:r>
              <a:rPr lang="en-US" dirty="0" err="1"/>
              <a:t>ms</a:t>
            </a:r>
            <a:r>
              <a:rPr lang="en-US" dirty="0"/>
              <a:t> TTFR</a:t>
            </a:r>
          </a:p>
          <a:p>
            <a:pPr algn="ctr"/>
            <a:r>
              <a:rPr lang="en-US" b="1" dirty="0"/>
              <a:t>528</a:t>
            </a:r>
            <a:r>
              <a:rPr lang="en-US" dirty="0"/>
              <a:t> MB</a:t>
            </a:r>
          </a:p>
        </p:txBody>
      </p:sp>
      <p:sp>
        <p:nvSpPr>
          <p:cNvPr id="30" name="TextBox 29">
            <a:extLst>
              <a:ext uri="{FF2B5EF4-FFF2-40B4-BE49-F238E27FC236}">
                <a16:creationId xmlns:a16="http://schemas.microsoft.com/office/drawing/2014/main" id="{BD603361-FB17-4E23-A38B-3484CF1217C2}"/>
              </a:ext>
            </a:extLst>
          </p:cNvPr>
          <p:cNvSpPr txBox="1"/>
          <p:nvPr/>
        </p:nvSpPr>
        <p:spPr>
          <a:xfrm>
            <a:off x="6599457" y="1423660"/>
            <a:ext cx="1710420" cy="369332"/>
          </a:xfrm>
          <a:prstGeom prst="rect">
            <a:avLst/>
          </a:prstGeom>
          <a:noFill/>
        </p:spPr>
        <p:txBody>
          <a:bodyPr wrap="square" rtlCol="0">
            <a:spAutoFit/>
          </a:bodyPr>
          <a:lstStyle/>
          <a:p>
            <a:pPr algn="ctr"/>
            <a:r>
              <a:rPr lang="en-US" dirty="0"/>
              <a:t>JSON (MVC)</a:t>
            </a:r>
          </a:p>
        </p:txBody>
      </p:sp>
      <p:sp>
        <p:nvSpPr>
          <p:cNvPr id="31" name="Rectangle 30">
            <a:extLst>
              <a:ext uri="{FF2B5EF4-FFF2-40B4-BE49-F238E27FC236}">
                <a16:creationId xmlns:a16="http://schemas.microsoft.com/office/drawing/2014/main" id="{660A4B19-ECF1-4022-ABE9-39176BAE024D}"/>
              </a:ext>
            </a:extLst>
          </p:cNvPr>
          <p:cNvSpPr/>
          <p:nvPr/>
        </p:nvSpPr>
        <p:spPr>
          <a:xfrm>
            <a:off x="8356141" y="2843856"/>
            <a:ext cx="855206" cy="89489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t"/>
          <a:lstStyle/>
          <a:p>
            <a:r>
              <a:rPr lang="en-US" b="1" dirty="0">
                <a:solidFill>
                  <a:schemeClr val="tx1"/>
                </a:solidFill>
              </a:rPr>
              <a:t>+15%</a:t>
            </a:r>
            <a:endParaRPr lang="en-US" dirty="0">
              <a:solidFill>
                <a:schemeClr val="tx1"/>
              </a:solidFill>
            </a:endParaRPr>
          </a:p>
          <a:p>
            <a:r>
              <a:rPr lang="en-US" b="1" dirty="0">
                <a:solidFill>
                  <a:schemeClr val="tx1"/>
                </a:solidFill>
              </a:rPr>
              <a:t>-50%</a:t>
            </a:r>
          </a:p>
          <a:p>
            <a:r>
              <a:rPr lang="en-US" b="1" dirty="0">
                <a:solidFill>
                  <a:schemeClr val="tx1"/>
                </a:solidFill>
              </a:rPr>
              <a:t>-56%</a:t>
            </a:r>
            <a:endParaRPr lang="en-US" dirty="0">
              <a:solidFill>
                <a:schemeClr val="tx1"/>
              </a:solidFill>
            </a:endParaRPr>
          </a:p>
        </p:txBody>
      </p:sp>
      <p:sp>
        <p:nvSpPr>
          <p:cNvPr id="32" name="TextBox 31">
            <a:extLst>
              <a:ext uri="{FF2B5EF4-FFF2-40B4-BE49-F238E27FC236}">
                <a16:creationId xmlns:a16="http://schemas.microsoft.com/office/drawing/2014/main" id="{EAA4EBD0-3478-49A4-8005-CBCBEA84790B}"/>
              </a:ext>
            </a:extLst>
          </p:cNvPr>
          <p:cNvSpPr txBox="1"/>
          <p:nvPr/>
        </p:nvSpPr>
        <p:spPr>
          <a:xfrm>
            <a:off x="1363433" y="3969217"/>
            <a:ext cx="8116319" cy="1938992"/>
          </a:xfrm>
          <a:prstGeom prst="rect">
            <a:avLst/>
          </a:prstGeom>
          <a:noFill/>
        </p:spPr>
        <p:txBody>
          <a:bodyPr wrap="square" rtlCol="0">
            <a:spAutoFit/>
          </a:bodyPr>
          <a:lstStyle/>
          <a:p>
            <a:r>
              <a:rPr lang="en-US" sz="2400" dirty="0"/>
              <a:t>Where did the improvements come from?</a:t>
            </a:r>
          </a:p>
          <a:p>
            <a:pPr marL="285750" indent="-285750">
              <a:buFont typeface="Arial" panose="020B0604020202020204" pitchFamily="34" charset="0"/>
              <a:buChar char="•"/>
            </a:pPr>
            <a:r>
              <a:rPr lang="en-US" sz="2400" dirty="0"/>
              <a:t>Reducing allocations (Plaintext is now “allocation-free”)</a:t>
            </a:r>
          </a:p>
          <a:p>
            <a:pPr marL="285750" indent="-285750">
              <a:buFont typeface="Arial" panose="020B0604020202020204" pitchFamily="34" charset="0"/>
              <a:buChar char="•"/>
            </a:pPr>
            <a:r>
              <a:rPr lang="en-US" sz="2400" dirty="0"/>
              <a:t>Endpoint Routing</a:t>
            </a:r>
          </a:p>
          <a:p>
            <a:pPr marL="285750" indent="-285750">
              <a:buFont typeface="Arial" panose="020B0604020202020204" pitchFamily="34" charset="0"/>
              <a:buChar char="•"/>
            </a:pPr>
            <a:r>
              <a:rPr lang="en-US" sz="2400" dirty="0"/>
              <a:t>Tiered Compilation JIT</a:t>
            </a:r>
          </a:p>
          <a:p>
            <a:pPr marL="285750" indent="-285750">
              <a:buFont typeface="Arial" panose="020B0604020202020204" pitchFamily="34" charset="0"/>
              <a:buChar char="•"/>
            </a:pPr>
            <a:r>
              <a:rPr lang="en-US" sz="2400" dirty="0"/>
              <a:t>Improved GC memory reservation defaults</a:t>
            </a:r>
          </a:p>
        </p:txBody>
      </p:sp>
      <p:sp>
        <p:nvSpPr>
          <p:cNvPr id="33" name="TextBox 32">
            <a:extLst>
              <a:ext uri="{FF2B5EF4-FFF2-40B4-BE49-F238E27FC236}">
                <a16:creationId xmlns:a16="http://schemas.microsoft.com/office/drawing/2014/main" id="{9D245D14-2C02-43C9-857B-F8DCDE166721}"/>
              </a:ext>
            </a:extLst>
          </p:cNvPr>
          <p:cNvSpPr txBox="1"/>
          <p:nvPr/>
        </p:nvSpPr>
        <p:spPr>
          <a:xfrm>
            <a:off x="6467825" y="6472109"/>
            <a:ext cx="5605730" cy="307777"/>
          </a:xfrm>
          <a:prstGeom prst="rect">
            <a:avLst/>
          </a:prstGeom>
          <a:noFill/>
        </p:spPr>
        <p:txBody>
          <a:bodyPr wrap="square" rtlCol="0">
            <a:spAutoFit/>
          </a:bodyPr>
          <a:lstStyle/>
          <a:p>
            <a:pPr algn="r"/>
            <a:r>
              <a:rPr lang="en-US" sz="1400" dirty="0"/>
              <a:t>All results taken from </a:t>
            </a:r>
            <a:r>
              <a:rPr lang="en-US" sz="1400" dirty="0">
                <a:hlinkClick r:id="rId3"/>
              </a:rPr>
              <a:t>https://aka.ms/aspnet/benchmarks</a:t>
            </a:r>
            <a:r>
              <a:rPr lang="en-US" sz="1400" dirty="0"/>
              <a:t> on Linux</a:t>
            </a:r>
          </a:p>
        </p:txBody>
      </p:sp>
      <p:sp>
        <p:nvSpPr>
          <p:cNvPr id="3" name="Rectangle 2">
            <a:extLst>
              <a:ext uri="{FF2B5EF4-FFF2-40B4-BE49-F238E27FC236}">
                <a16:creationId xmlns:a16="http://schemas.microsoft.com/office/drawing/2014/main" id="{EC59EC46-F665-4E66-8EDB-5E413EBF6A8D}"/>
              </a:ext>
            </a:extLst>
          </p:cNvPr>
          <p:cNvSpPr/>
          <p:nvPr/>
        </p:nvSpPr>
        <p:spPr>
          <a:xfrm>
            <a:off x="1363433" y="6010444"/>
            <a:ext cx="4287456" cy="461665"/>
          </a:xfrm>
          <a:prstGeom prst="rect">
            <a:avLst/>
          </a:prstGeom>
        </p:spPr>
        <p:txBody>
          <a:bodyPr wrap="none">
            <a:spAutoFit/>
          </a:bodyPr>
          <a:lstStyle/>
          <a:p>
            <a:r>
              <a:rPr lang="en-US" sz="2400" b="1" dirty="0"/>
              <a:t>And we’re not finished yet…</a:t>
            </a:r>
          </a:p>
        </p:txBody>
      </p:sp>
      <p:pic>
        <p:nvPicPr>
          <p:cNvPr id="5" name="Graphic 4" descr="Gauge">
            <a:extLst>
              <a:ext uri="{FF2B5EF4-FFF2-40B4-BE49-F238E27FC236}">
                <a16:creationId xmlns:a16="http://schemas.microsoft.com/office/drawing/2014/main" id="{7E5E4CCC-6315-45F6-9331-EFC8E91BEE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969" y="200331"/>
            <a:ext cx="914400" cy="914400"/>
          </a:xfrm>
          <a:prstGeom prst="rect">
            <a:avLst/>
          </a:prstGeom>
        </p:spPr>
      </p:pic>
    </p:spTree>
    <p:extLst>
      <p:ext uri="{BB962C8B-B14F-4D97-AF65-F5344CB8AC3E}">
        <p14:creationId xmlns:p14="http://schemas.microsoft.com/office/powerpoint/2010/main" val="216558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32">
                                            <p:txEl>
                                              <p:pRg st="0" end="0"/>
                                            </p:txEl>
                                          </p:spTgt>
                                        </p:tgtEl>
                                        <p:attrNameLst>
                                          <p:attrName>style.visibility</p:attrName>
                                        </p:attrNameLst>
                                      </p:cBhvr>
                                      <p:to>
                                        <p:strVal val="visible"/>
                                      </p:to>
                                    </p:set>
                                    <p:animEffect transition="in" filter="fade">
                                      <p:cBhvr>
                                        <p:cTn id="61" dur="500"/>
                                        <p:tgtEl>
                                          <p:spTgt spid="32">
                                            <p:txEl>
                                              <p:pRg st="0" end="0"/>
                                            </p:txEl>
                                          </p:spTgt>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32">
                                            <p:txEl>
                                              <p:pRg st="1" end="1"/>
                                            </p:txEl>
                                          </p:spTgt>
                                        </p:tgtEl>
                                        <p:attrNameLst>
                                          <p:attrName>style.visibility</p:attrName>
                                        </p:attrNameLst>
                                      </p:cBhvr>
                                      <p:to>
                                        <p:strVal val="visible"/>
                                      </p:to>
                                    </p:set>
                                    <p:animEffect transition="in" filter="fade">
                                      <p:cBhvr>
                                        <p:cTn id="65" dur="500"/>
                                        <p:tgtEl>
                                          <p:spTgt spid="32">
                                            <p:txEl>
                                              <p:pRg st="1" end="1"/>
                                            </p:txEl>
                                          </p:spTgt>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32">
                                            <p:txEl>
                                              <p:pRg st="2" end="2"/>
                                            </p:txEl>
                                          </p:spTgt>
                                        </p:tgtEl>
                                        <p:attrNameLst>
                                          <p:attrName>style.visibility</p:attrName>
                                        </p:attrNameLst>
                                      </p:cBhvr>
                                      <p:to>
                                        <p:strVal val="visible"/>
                                      </p:to>
                                    </p:set>
                                    <p:animEffect transition="in" filter="fade">
                                      <p:cBhvr>
                                        <p:cTn id="69" dur="500"/>
                                        <p:tgtEl>
                                          <p:spTgt spid="32">
                                            <p:txEl>
                                              <p:pRg st="2" end="2"/>
                                            </p:txEl>
                                          </p:spTgt>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32">
                                            <p:txEl>
                                              <p:pRg st="3" end="3"/>
                                            </p:txEl>
                                          </p:spTgt>
                                        </p:tgtEl>
                                        <p:attrNameLst>
                                          <p:attrName>style.visibility</p:attrName>
                                        </p:attrNameLst>
                                      </p:cBhvr>
                                      <p:to>
                                        <p:strVal val="visible"/>
                                      </p:to>
                                    </p:set>
                                    <p:animEffect transition="in" filter="fade">
                                      <p:cBhvr>
                                        <p:cTn id="73" dur="500"/>
                                        <p:tgtEl>
                                          <p:spTgt spid="32">
                                            <p:txEl>
                                              <p:pRg st="3" end="3"/>
                                            </p:txEl>
                                          </p:spTgt>
                                        </p:tgtEl>
                                      </p:cBhvr>
                                    </p:animEffect>
                                  </p:childTnLst>
                                </p:cTn>
                              </p:par>
                            </p:childTnLst>
                          </p:cTn>
                        </p:par>
                        <p:par>
                          <p:cTn id="74" fill="hold">
                            <p:stCondLst>
                              <p:cond delay="3000"/>
                            </p:stCondLst>
                            <p:childTnLst>
                              <p:par>
                                <p:cTn id="75" presetID="10" presetClass="entr" presetSubtype="0" fill="hold" grpId="0" nodeType="afterEffect">
                                  <p:stCondLst>
                                    <p:cond delay="0"/>
                                  </p:stCondLst>
                                  <p:childTnLst>
                                    <p:set>
                                      <p:cBhvr>
                                        <p:cTn id="76" dur="1" fill="hold">
                                          <p:stCondLst>
                                            <p:cond delay="0"/>
                                          </p:stCondLst>
                                        </p:cTn>
                                        <p:tgtEl>
                                          <p:spTgt spid="32">
                                            <p:txEl>
                                              <p:pRg st="4" end="4"/>
                                            </p:txEl>
                                          </p:spTgt>
                                        </p:tgtEl>
                                        <p:attrNameLst>
                                          <p:attrName>style.visibility</p:attrName>
                                        </p:attrNameLst>
                                      </p:cBhvr>
                                      <p:to>
                                        <p:strVal val="visible"/>
                                      </p:to>
                                    </p:set>
                                    <p:animEffect transition="in" filter="fade">
                                      <p:cBhvr>
                                        <p:cTn id="77" dur="500"/>
                                        <p:tgtEl>
                                          <p:spTgt spid="32">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p:bldP spid="18" grpId="0"/>
      <p:bldP spid="22" grpId="0"/>
      <p:bldP spid="23" grpId="0"/>
      <p:bldP spid="24" grpId="0"/>
      <p:bldP spid="28" grpId="0" animBg="1"/>
      <p:bldP spid="29" grpId="0" animBg="1"/>
      <p:bldP spid="31" grpId="0"/>
      <p:bldP spid="32" grpId="0" uiExpand="1" build="allAtOnce"/>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ED50-6345-43EF-9612-3255902545DE}"/>
              </a:ext>
            </a:extLst>
          </p:cNvPr>
          <p:cNvSpPr>
            <a:spLocks noGrp="1"/>
          </p:cNvSpPr>
          <p:nvPr>
            <p:ph type="title"/>
          </p:nvPr>
        </p:nvSpPr>
        <p:spPr/>
        <p:txBody>
          <a:bodyPr/>
          <a:lstStyle/>
          <a:p>
            <a:r>
              <a:rPr lang="en-US" dirty="0"/>
              <a:t>Also new in ASP.NET Core 3.0</a:t>
            </a:r>
          </a:p>
        </p:txBody>
      </p:sp>
      <p:sp>
        <p:nvSpPr>
          <p:cNvPr id="4" name="Text Placeholder 3">
            <a:extLst>
              <a:ext uri="{FF2B5EF4-FFF2-40B4-BE49-F238E27FC236}">
                <a16:creationId xmlns:a16="http://schemas.microsoft.com/office/drawing/2014/main" id="{C306145B-6D96-49BC-9C0E-B08D500D3A03}"/>
              </a:ext>
            </a:extLst>
          </p:cNvPr>
          <p:cNvSpPr>
            <a:spLocks noGrp="1"/>
          </p:cNvSpPr>
          <p:nvPr>
            <p:ph type="body" sz="quarter" idx="10"/>
          </p:nvPr>
        </p:nvSpPr>
        <p:spPr/>
        <p:txBody>
          <a:bodyPr numCol="2"/>
          <a:lstStyle/>
          <a:p>
            <a:r>
              <a:rPr lang="en-US" dirty="0"/>
              <a:t>Simplified shared framework</a:t>
            </a:r>
          </a:p>
          <a:p>
            <a:r>
              <a:rPr lang="en-US" dirty="0"/>
              <a:t>Blazor (server-side)</a:t>
            </a:r>
          </a:p>
          <a:p>
            <a:r>
              <a:rPr lang="en-US" dirty="0" err="1"/>
              <a:t>gRPC</a:t>
            </a:r>
            <a:endParaRPr lang="en-US" dirty="0"/>
          </a:p>
          <a:p>
            <a:r>
              <a:rPr lang="en-US" dirty="0"/>
              <a:t>Worker</a:t>
            </a:r>
          </a:p>
          <a:p>
            <a:r>
              <a:rPr lang="en-US" dirty="0" err="1"/>
              <a:t>IdentityServer</a:t>
            </a:r>
            <a:endParaRPr lang="en-US" dirty="0"/>
          </a:p>
          <a:p>
            <a:r>
              <a:rPr lang="en-US" dirty="0"/>
              <a:t>API code generation</a:t>
            </a:r>
          </a:p>
          <a:p>
            <a:r>
              <a:rPr lang="en-US" dirty="0"/>
              <a:t>Endpoint routing integration</a:t>
            </a:r>
          </a:p>
          <a:p>
            <a:r>
              <a:rPr lang="en-US" dirty="0"/>
              <a:t>C# 8 in Razor &amp; MVC</a:t>
            </a:r>
          </a:p>
          <a:p>
            <a:r>
              <a:rPr lang="en-US" dirty="0"/>
              <a:t>JSON</a:t>
            </a:r>
          </a:p>
          <a:p>
            <a:r>
              <a:rPr lang="en-US" dirty="0"/>
              <a:t>Windows service support</a:t>
            </a:r>
          </a:p>
          <a:p>
            <a:r>
              <a:rPr lang="en-US" dirty="0"/>
              <a:t>SignalR auto-reconnect, streaming</a:t>
            </a:r>
          </a:p>
          <a:p>
            <a:r>
              <a:rPr lang="en-US" i="1" dirty="0"/>
              <a:t>SignalR C++ client*</a:t>
            </a:r>
          </a:p>
          <a:p>
            <a:r>
              <a:rPr lang="en-US" i="1" dirty="0"/>
              <a:t>Event counters*</a:t>
            </a:r>
          </a:p>
          <a:p>
            <a:r>
              <a:rPr lang="en-US" i="1" dirty="0"/>
              <a:t>Certificate &amp; Kerberos authentication*</a:t>
            </a:r>
          </a:p>
          <a:p>
            <a:r>
              <a:rPr lang="en-US" dirty="0"/>
              <a:t>Performance</a:t>
            </a:r>
          </a:p>
          <a:p>
            <a:endParaRPr lang="en-US" dirty="0"/>
          </a:p>
          <a:p>
            <a:r>
              <a:rPr lang="en-US" i="1" dirty="0"/>
              <a:t>*Coming soon!</a:t>
            </a:r>
          </a:p>
        </p:txBody>
      </p:sp>
    </p:spTree>
    <p:extLst>
      <p:ext uri="{BB962C8B-B14F-4D97-AF65-F5344CB8AC3E}">
        <p14:creationId xmlns:p14="http://schemas.microsoft.com/office/powerpoint/2010/main" val="27561130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53BC32-2666-4180-A432-5831A7FEDF6C}"/>
              </a:ext>
            </a:extLst>
          </p:cNvPr>
          <p:cNvSpPr>
            <a:spLocks noGrp="1"/>
          </p:cNvSpPr>
          <p:nvPr>
            <p:ph type="title"/>
          </p:nvPr>
        </p:nvSpPr>
        <p:spPr/>
        <p:txBody>
          <a:bodyPr/>
          <a:lstStyle/>
          <a:p>
            <a:r>
              <a:rPr lang="en-US" dirty="0"/>
              <a:t>Key takeaways</a:t>
            </a:r>
          </a:p>
        </p:txBody>
      </p:sp>
      <p:sp>
        <p:nvSpPr>
          <p:cNvPr id="2" name="Text Placeholder 1">
            <a:extLst>
              <a:ext uri="{FF2B5EF4-FFF2-40B4-BE49-F238E27FC236}">
                <a16:creationId xmlns:a16="http://schemas.microsoft.com/office/drawing/2014/main" id="{2080B41F-886C-443B-8294-16F887C47E80}"/>
              </a:ext>
            </a:extLst>
          </p:cNvPr>
          <p:cNvSpPr>
            <a:spLocks noGrp="1"/>
          </p:cNvSpPr>
          <p:nvPr>
            <p:ph sz="quarter" idx="10"/>
          </p:nvPr>
        </p:nvSpPr>
        <p:spPr>
          <a:xfrm>
            <a:off x="584200" y="1435100"/>
            <a:ext cx="11018838" cy="4407360"/>
          </a:xfrm>
        </p:spPr>
        <p:txBody>
          <a:bodyPr/>
          <a:lstStyle/>
          <a:p>
            <a:r>
              <a:rPr lang="en-US" sz="3200" dirty="0"/>
              <a:t>.NET continues to expand to more workloads</a:t>
            </a:r>
          </a:p>
          <a:p>
            <a:pPr lvl="1"/>
            <a:r>
              <a:rPr lang="en-US" sz="2400" dirty="0"/>
              <a:t>ML.NET 1.0—</a:t>
            </a:r>
            <a:r>
              <a:rPr lang="en-US" sz="2400" u="sng" dirty="0">
                <a:hlinkClick r:id="rId2"/>
              </a:rPr>
              <a:t>dot.net/ml</a:t>
            </a:r>
            <a:r>
              <a:rPr lang="en-US" sz="2400" u="sng" dirty="0"/>
              <a:t> </a:t>
            </a:r>
          </a:p>
          <a:p>
            <a:pPr lvl="1"/>
            <a:r>
              <a:rPr lang="en-US" sz="2400" dirty="0"/>
              <a:t>.NET for Spark preview—</a:t>
            </a:r>
            <a:r>
              <a:rPr lang="en-US" sz="2400" u="sng" dirty="0">
                <a:hlinkClick r:id="rId3"/>
              </a:rPr>
              <a:t>dot.net/spark</a:t>
            </a:r>
            <a:r>
              <a:rPr lang="en-US" sz="2400" u="sng" dirty="0"/>
              <a:t> </a:t>
            </a:r>
            <a:endParaRPr lang="en-US" sz="2400" dirty="0"/>
          </a:p>
          <a:p>
            <a:endParaRPr lang="en-US" sz="3200" dirty="0"/>
          </a:p>
          <a:p>
            <a:r>
              <a:rPr lang="en-US" sz="3200" dirty="0"/>
              <a:t>.NET Core is the future of .NET</a:t>
            </a:r>
          </a:p>
          <a:p>
            <a:pPr lvl="1"/>
            <a:r>
              <a:rPr lang="en-US" sz="2400" dirty="0"/>
              <a:t>.NET Core preview 3—</a:t>
            </a:r>
            <a:r>
              <a:rPr lang="en-US" sz="2400" u="sng" dirty="0">
                <a:hlinkClick r:id="rId4"/>
              </a:rPr>
              <a:t>dot.net/get-core3</a:t>
            </a:r>
            <a:r>
              <a:rPr lang="en-US" sz="2400" u="sng" dirty="0"/>
              <a:t> </a:t>
            </a:r>
            <a:endParaRPr lang="en-US" sz="2400" dirty="0"/>
          </a:p>
          <a:p>
            <a:pPr lvl="1"/>
            <a:r>
              <a:rPr lang="en-US" sz="2400" dirty="0"/>
              <a:t>Build new applications on .NET Core</a:t>
            </a:r>
          </a:p>
          <a:p>
            <a:pPr lvl="1"/>
            <a:r>
              <a:rPr lang="en-US" sz="2400" dirty="0"/>
              <a:t>Keep existing applications on .NET Framework</a:t>
            </a:r>
          </a:p>
          <a:p>
            <a:pPr marL="0" lvl="0" indent="0">
              <a:buNone/>
            </a:pPr>
            <a:endParaRPr lang="en-US" b="1" dirty="0"/>
          </a:p>
        </p:txBody>
      </p:sp>
    </p:spTree>
    <p:extLst>
      <p:ext uri="{BB962C8B-B14F-4D97-AF65-F5344CB8AC3E}">
        <p14:creationId xmlns:p14="http://schemas.microsoft.com/office/powerpoint/2010/main" val="18789290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E839-AAE0-4D0A-86D0-249276EBC8DC}"/>
              </a:ext>
            </a:extLst>
          </p:cNvPr>
          <p:cNvSpPr>
            <a:spLocks noGrp="1"/>
          </p:cNvSpPr>
          <p:nvPr>
            <p:ph type="title"/>
          </p:nvPr>
        </p:nvSpPr>
        <p:spPr>
          <a:xfrm>
            <a:off x="588263" y="457200"/>
            <a:ext cx="11018520" cy="553998"/>
          </a:xfrm>
        </p:spPr>
        <p:txBody>
          <a:bodyPr/>
          <a:lstStyle/>
          <a:p>
            <a:r>
              <a:rPr lang="en-US" dirty="0"/>
              <a:t>Try .NET Core 3.0 with ASP.NET Core &amp; Blazor today!</a:t>
            </a:r>
          </a:p>
        </p:txBody>
      </p:sp>
      <p:sp>
        <p:nvSpPr>
          <p:cNvPr id="3" name="Text Placeholder 2">
            <a:extLst>
              <a:ext uri="{FF2B5EF4-FFF2-40B4-BE49-F238E27FC236}">
                <a16:creationId xmlns:a16="http://schemas.microsoft.com/office/drawing/2014/main" id="{23420F2D-4E09-4CA4-B09C-BE2CA58993EE}"/>
              </a:ext>
            </a:extLst>
          </p:cNvPr>
          <p:cNvSpPr>
            <a:spLocks noGrp="1"/>
          </p:cNvSpPr>
          <p:nvPr>
            <p:ph type="body" sz="quarter" idx="10"/>
          </p:nvPr>
        </p:nvSpPr>
        <p:spPr>
          <a:xfrm>
            <a:off x="586390" y="1434370"/>
            <a:ext cx="11018520" cy="3533275"/>
          </a:xfrm>
        </p:spPr>
        <p:txBody>
          <a:bodyPr/>
          <a:lstStyle/>
          <a:p>
            <a:r>
              <a:rPr lang="en-US" dirty="0"/>
              <a:t>Download: </a:t>
            </a:r>
            <a:r>
              <a:rPr lang="en-US" dirty="0">
                <a:hlinkClick r:id="rId2"/>
              </a:rPr>
              <a:t>https://dot.net/get-core3</a:t>
            </a:r>
            <a:endParaRPr lang="en-US" dirty="0"/>
          </a:p>
          <a:p>
            <a:r>
              <a:rPr lang="en-US" dirty="0"/>
              <a:t>Visual Studio: </a:t>
            </a:r>
            <a:r>
              <a:rPr lang="en-US" dirty="0">
                <a:hlinkClick r:id="rId3"/>
              </a:rPr>
              <a:t>https://visualstudio.com/preview</a:t>
            </a:r>
            <a:r>
              <a:rPr lang="en-US" dirty="0"/>
              <a:t> </a:t>
            </a:r>
          </a:p>
          <a:p>
            <a:r>
              <a:rPr lang="en-US" dirty="0"/>
              <a:t>Docs: </a:t>
            </a:r>
            <a:r>
              <a:rPr lang="en-US" dirty="0">
                <a:hlinkClick r:id="rId4"/>
              </a:rPr>
              <a:t>https://docs.asp.net</a:t>
            </a:r>
            <a:endParaRPr lang="en-US" dirty="0"/>
          </a:p>
          <a:p>
            <a:r>
              <a:rPr lang="en-US" dirty="0"/>
              <a:t>Blazor: </a:t>
            </a:r>
            <a:r>
              <a:rPr lang="en-US" dirty="0">
                <a:hlinkClick r:id="rId5"/>
              </a:rPr>
              <a:t>https://blazor.net</a:t>
            </a:r>
            <a:endParaRPr lang="en-US" dirty="0"/>
          </a:p>
          <a:p>
            <a:r>
              <a:rPr lang="en-US" dirty="0"/>
              <a:t>Workshop: </a:t>
            </a:r>
            <a:r>
              <a:rPr lang="en-US" dirty="0">
                <a:hlinkClick r:id="rId6"/>
              </a:rPr>
              <a:t>https://aka.ms/blazorworkshop</a:t>
            </a:r>
            <a:r>
              <a:rPr lang="en-US" dirty="0"/>
              <a:t> </a:t>
            </a:r>
          </a:p>
          <a:p>
            <a:endParaRPr lang="en-US" dirty="0"/>
          </a:p>
          <a:p>
            <a:endParaRPr lang="en-US" dirty="0"/>
          </a:p>
        </p:txBody>
      </p:sp>
    </p:spTree>
    <p:extLst>
      <p:ext uri="{BB962C8B-B14F-4D97-AF65-F5344CB8AC3E}">
        <p14:creationId xmlns:p14="http://schemas.microsoft.com/office/powerpoint/2010/main" val="40434715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664623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262534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idx="4294967295"/>
          </p:nvPr>
        </p:nvSpPr>
        <p:spPr>
          <a:xfrm>
            <a:off x="391886" y="323941"/>
            <a:ext cx="11582400" cy="889000"/>
          </a:xfrm>
        </p:spPr>
        <p:txBody>
          <a:bodyPr>
            <a:normAutofit/>
          </a:bodyPr>
          <a:lstStyle/>
          <a:p>
            <a:r>
              <a:rPr lang="en-US" dirty="0">
                <a:latin typeface="+mj-lt"/>
              </a:rPr>
              <a:t>.NET Growth continues</a:t>
            </a:r>
          </a:p>
        </p:txBody>
      </p:sp>
      <p:grpSp>
        <p:nvGrpSpPr>
          <p:cNvPr id="9" name="Group 8">
            <a:extLst>
              <a:ext uri="{FF2B5EF4-FFF2-40B4-BE49-F238E27FC236}">
                <a16:creationId xmlns:a16="http://schemas.microsoft.com/office/drawing/2014/main" id="{3CAB9BD6-903C-4F96-9BF4-D1B09A1CA5EB}"/>
              </a:ext>
            </a:extLst>
          </p:cNvPr>
          <p:cNvGrpSpPr/>
          <p:nvPr/>
        </p:nvGrpSpPr>
        <p:grpSpPr>
          <a:xfrm>
            <a:off x="751732" y="1893277"/>
            <a:ext cx="3844884" cy="3844884"/>
            <a:chOff x="1360449" y="1962615"/>
            <a:chExt cx="4215161" cy="4215161"/>
          </a:xfrm>
        </p:grpSpPr>
        <p:sp>
          <p:nvSpPr>
            <p:cNvPr id="6" name="Oval 5">
              <a:extLst>
                <a:ext uri="{FF2B5EF4-FFF2-40B4-BE49-F238E27FC236}">
                  <a16:creationId xmlns:a16="http://schemas.microsoft.com/office/drawing/2014/main" id="{AE626F2B-A954-4C56-A5B5-AF236888E7CE}"/>
                </a:ext>
              </a:extLst>
            </p:cNvPr>
            <p:cNvSpPr/>
            <p:nvPr/>
          </p:nvSpPr>
          <p:spPr bwMode="auto">
            <a:xfrm>
              <a:off x="1360449" y="1962615"/>
              <a:ext cx="4215161" cy="4215161"/>
            </a:xfrm>
            <a:prstGeom prst="ellipse">
              <a:avLst/>
            </a:prstGeom>
            <a:solidFill>
              <a:schemeClr val="accent4"/>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D7AECAB-ECA5-4336-95F4-8B936D3A1A30}"/>
                </a:ext>
              </a:extLst>
            </p:cNvPr>
            <p:cNvSpPr txBox="1"/>
            <p:nvPr/>
          </p:nvSpPr>
          <p:spPr>
            <a:xfrm>
              <a:off x="2018371" y="2698595"/>
              <a:ext cx="2832409" cy="492443"/>
            </a:xfrm>
            <a:prstGeom prst="rect">
              <a:avLst/>
            </a:prstGeom>
            <a:noFill/>
          </p:spPr>
          <p:txBody>
            <a:bodyPr wrap="square" lIns="0" tIns="0" rIns="0" bIns="0" rtlCol="0">
              <a:spAutoFit/>
            </a:bodyPr>
            <a:lstStyle/>
            <a:p>
              <a:pPr algn="ctr"/>
              <a:r>
                <a:rPr lang="en-US" sz="3200" b="1">
                  <a:solidFill>
                    <a:schemeClr val="bg1"/>
                  </a:solidFill>
                </a:rPr>
                <a:t>Visual Studio </a:t>
              </a:r>
            </a:p>
          </p:txBody>
        </p:sp>
        <p:sp>
          <p:nvSpPr>
            <p:cNvPr id="8" name="TextBox 7">
              <a:extLst>
                <a:ext uri="{FF2B5EF4-FFF2-40B4-BE49-F238E27FC236}">
                  <a16:creationId xmlns:a16="http://schemas.microsoft.com/office/drawing/2014/main" id="{B1B70FD7-8B44-4406-AC78-85AD0EFCF564}"/>
                </a:ext>
              </a:extLst>
            </p:cNvPr>
            <p:cNvSpPr txBox="1"/>
            <p:nvPr/>
          </p:nvSpPr>
          <p:spPr>
            <a:xfrm>
              <a:off x="1852247" y="3681046"/>
              <a:ext cx="3188677" cy="1889533"/>
            </a:xfrm>
            <a:prstGeom prst="rect">
              <a:avLst/>
            </a:prstGeom>
            <a:noFill/>
          </p:spPr>
          <p:txBody>
            <a:bodyPr wrap="square" lIns="0" tIns="0" rIns="0" bIns="0" rtlCol="0">
              <a:spAutoFit/>
            </a:bodyPr>
            <a:lstStyle/>
            <a:p>
              <a:pPr algn="ctr"/>
              <a:r>
                <a:rPr lang="en-US" sz="2800" b="1">
                  <a:solidFill>
                    <a:schemeClr val="bg1"/>
                  </a:solidFill>
                </a:rPr>
                <a:t>+1 million new </a:t>
              </a:r>
              <a:r>
                <a:rPr lang="en-US" sz="2800">
                  <a:solidFill>
                    <a:schemeClr val="bg1"/>
                  </a:solidFill>
                </a:rPr>
                <a:t>monthly active .NET developers in last year</a:t>
              </a:r>
            </a:p>
          </p:txBody>
        </p:sp>
      </p:grpSp>
      <p:grpSp>
        <p:nvGrpSpPr>
          <p:cNvPr id="17" name="Group 16">
            <a:extLst>
              <a:ext uri="{FF2B5EF4-FFF2-40B4-BE49-F238E27FC236}">
                <a16:creationId xmlns:a16="http://schemas.microsoft.com/office/drawing/2014/main" id="{743093FE-7E6A-4C69-946D-BEDDF17A02A6}"/>
              </a:ext>
            </a:extLst>
          </p:cNvPr>
          <p:cNvGrpSpPr/>
          <p:nvPr/>
        </p:nvGrpSpPr>
        <p:grpSpPr>
          <a:xfrm>
            <a:off x="5196743" y="1534821"/>
            <a:ext cx="6137197" cy="4561795"/>
            <a:chOff x="5091635" y="1176365"/>
            <a:chExt cx="6137197" cy="4561795"/>
          </a:xfrm>
        </p:grpSpPr>
        <p:graphicFrame>
          <p:nvGraphicFramePr>
            <p:cNvPr id="15" name="Chart 14">
              <a:extLst>
                <a:ext uri="{FF2B5EF4-FFF2-40B4-BE49-F238E27FC236}">
                  <a16:creationId xmlns:a16="http://schemas.microsoft.com/office/drawing/2014/main" id="{1BB37389-58D6-4EA0-B9E8-B74D0A071185}"/>
                </a:ext>
              </a:extLst>
            </p:cNvPr>
            <p:cNvGraphicFramePr>
              <a:graphicFrameLocks/>
            </p:cNvGraphicFramePr>
            <p:nvPr>
              <p:extLst>
                <p:ext uri="{D42A27DB-BD31-4B8C-83A1-F6EECF244321}">
                  <p14:modId xmlns:p14="http://schemas.microsoft.com/office/powerpoint/2010/main" val="3164395312"/>
                </p:ext>
              </p:extLst>
            </p:nvPr>
          </p:nvGraphicFramePr>
          <p:xfrm>
            <a:off x="5196743" y="1893276"/>
            <a:ext cx="6032089" cy="3844884"/>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E9FA0729-BB5A-48C1-8AFB-B3D22818820D}"/>
                </a:ext>
              </a:extLst>
            </p:cNvPr>
            <p:cNvSpPr txBox="1"/>
            <p:nvPr/>
          </p:nvSpPr>
          <p:spPr>
            <a:xfrm>
              <a:off x="5091635" y="1176365"/>
              <a:ext cx="6137197" cy="430887"/>
            </a:xfrm>
            <a:prstGeom prst="rect">
              <a:avLst/>
            </a:prstGeom>
            <a:noFill/>
          </p:spPr>
          <p:txBody>
            <a:bodyPr wrap="square" lIns="0" tIns="0" rIns="0" bIns="0" rtlCol="0">
              <a:spAutoFit/>
            </a:bodyPr>
            <a:lstStyle/>
            <a:p>
              <a:pPr algn="ctr"/>
              <a:r>
                <a:rPr lang="en-US" sz="2800" b="1"/>
                <a:t>&gt;1 million </a:t>
              </a:r>
              <a:r>
                <a:rPr lang="en-US" sz="2800"/>
                <a:t>.NET Core developers</a:t>
              </a:r>
            </a:p>
          </p:txBody>
        </p:sp>
        <p:sp>
          <p:nvSpPr>
            <p:cNvPr id="10" name="TextBox 9">
              <a:extLst>
                <a:ext uri="{FF2B5EF4-FFF2-40B4-BE49-F238E27FC236}">
                  <a16:creationId xmlns:a16="http://schemas.microsoft.com/office/drawing/2014/main" id="{3D1C55E1-4005-45E7-A5EC-D2134006D28A}"/>
                </a:ext>
              </a:extLst>
            </p:cNvPr>
            <p:cNvSpPr txBox="1"/>
            <p:nvPr/>
          </p:nvSpPr>
          <p:spPr>
            <a:xfrm>
              <a:off x="5303520" y="1643828"/>
              <a:ext cx="5925312" cy="184666"/>
            </a:xfrm>
            <a:prstGeom prst="rect">
              <a:avLst/>
            </a:prstGeom>
            <a:noFill/>
          </p:spPr>
          <p:txBody>
            <a:bodyPr wrap="square" lIns="0" tIns="0" rIns="0" bIns="0" rtlCol="0">
              <a:spAutoFit/>
            </a:bodyPr>
            <a:lstStyle/>
            <a:p>
              <a:pPr algn="ctr"/>
              <a:r>
                <a:rPr lang="en-US" sz="1200">
                  <a:solidFill>
                    <a:schemeClr val="bg2">
                      <a:lumMod val="50000"/>
                    </a:schemeClr>
                  </a:solidFill>
                </a:rPr>
                <a:t>Visual Studio, Visual Studio for Mac, Visual Studio Code</a:t>
              </a:r>
            </a:p>
          </p:txBody>
        </p:sp>
      </p:grpSp>
    </p:spTree>
    <p:extLst>
      <p:ext uri="{BB962C8B-B14F-4D97-AF65-F5344CB8AC3E}">
        <p14:creationId xmlns:p14="http://schemas.microsoft.com/office/powerpoint/2010/main" val="255580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B5CE148-D382-4CBD-8C97-2A282769FD9D}"/>
              </a:ext>
            </a:extLst>
          </p:cNvPr>
          <p:cNvSpPr txBox="1"/>
          <p:nvPr/>
        </p:nvSpPr>
        <p:spPr>
          <a:xfrm>
            <a:off x="-152377" y="3924409"/>
            <a:ext cx="1926538" cy="5609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Big data</a:t>
            </a:r>
          </a:p>
        </p:txBody>
      </p:sp>
      <p:sp>
        <p:nvSpPr>
          <p:cNvPr id="20" name="TextBox 19">
            <a:extLst>
              <a:ext uri="{FF2B5EF4-FFF2-40B4-BE49-F238E27FC236}">
                <a16:creationId xmlns:a16="http://schemas.microsoft.com/office/drawing/2014/main" id="{26531891-CD1C-4FB8-AC91-34670C52B4AF}"/>
              </a:ext>
            </a:extLst>
          </p:cNvPr>
          <p:cNvSpPr txBox="1"/>
          <p:nvPr/>
        </p:nvSpPr>
        <p:spPr>
          <a:xfrm>
            <a:off x="3295029" y="3924409"/>
            <a:ext cx="1988271" cy="83243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Mobile</a:t>
            </a:r>
            <a:r>
              <a:rPr kumimoji="0" lang="en-US" sz="196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development</a:t>
            </a:r>
            <a:endPar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D774DB6C-D485-4533-A9F9-B16C2241F6EF}"/>
              </a:ext>
            </a:extLst>
          </p:cNvPr>
          <p:cNvSpPr txBox="1"/>
          <p:nvPr/>
        </p:nvSpPr>
        <p:spPr>
          <a:xfrm>
            <a:off x="1546748" y="3924408"/>
            <a:ext cx="1926538" cy="83243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Machine Learning</a:t>
            </a:r>
          </a:p>
        </p:txBody>
      </p:sp>
      <p:sp>
        <p:nvSpPr>
          <p:cNvPr id="28" name="TextBox 27">
            <a:extLst>
              <a:ext uri="{FF2B5EF4-FFF2-40B4-BE49-F238E27FC236}">
                <a16:creationId xmlns:a16="http://schemas.microsoft.com/office/drawing/2014/main" id="{69BFCF29-AE15-44DB-8239-E086782C646E}"/>
              </a:ext>
            </a:extLst>
          </p:cNvPr>
          <p:cNvSpPr txBox="1"/>
          <p:nvPr/>
        </p:nvSpPr>
        <p:spPr>
          <a:xfrm>
            <a:off x="5062976" y="3924409"/>
            <a:ext cx="1926538" cy="83243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desktop</a:t>
            </a:r>
          </a:p>
        </p:txBody>
      </p:sp>
      <p:cxnSp>
        <p:nvCxnSpPr>
          <p:cNvPr id="13" name="Straight Connector 12"/>
          <p:cNvCxnSpPr/>
          <p:nvPr/>
        </p:nvCxnSpPr>
        <p:spPr>
          <a:xfrm>
            <a:off x="-8999"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3BDAD03-94B3-448B-B893-6D98EFB05C67}"/>
              </a:ext>
            </a:extLst>
          </p:cNvPr>
          <p:cNvGrpSpPr/>
          <p:nvPr/>
        </p:nvGrpSpPr>
        <p:grpSpPr>
          <a:xfrm>
            <a:off x="7228316" y="2761853"/>
            <a:ext cx="1075277" cy="1075277"/>
            <a:chOff x="9293052" y="2761853"/>
            <a:chExt cx="1075277" cy="1075277"/>
          </a:xfrm>
        </p:grpSpPr>
        <p:sp>
          <p:nvSpPr>
            <p:cNvPr id="40" name="Oval 39">
              <a:extLst>
                <a:ext uri="{FF2B5EF4-FFF2-40B4-BE49-F238E27FC236}">
                  <a16:creationId xmlns:a16="http://schemas.microsoft.com/office/drawing/2014/main" id="{B8A01BC3-9E12-4B76-8DA8-4704BB28F53D}"/>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solidFill>
                    <a:schemeClr val="accent4"/>
                  </a:solidFill>
                  <a:effectLst/>
                  <a:uLnTx/>
                  <a:uFillTx/>
                  <a:ea typeface="+mn-ea"/>
                  <a:cs typeface="Segoe UI" pitchFamily="34" charset="0"/>
                </a:rPr>
                <a:t>C#</a:t>
              </a:r>
            </a:p>
          </p:txBody>
        </p:sp>
        <p:sp>
          <p:nvSpPr>
            <p:cNvPr id="46" name="Freeform: Shape 45">
              <a:extLst>
                <a:ext uri="{FF2B5EF4-FFF2-40B4-BE49-F238E27FC236}">
                  <a16:creationId xmlns:a16="http://schemas.microsoft.com/office/drawing/2014/main" id="{69E36918-3C7D-4BC9-B3DA-7471C394AC69}"/>
                </a:ext>
              </a:extLst>
            </p:cNvPr>
            <p:cNvSpPr/>
            <p:nvPr/>
          </p:nvSpPr>
          <p:spPr bwMode="auto">
            <a:xfrm>
              <a:off x="9686731" y="3230340"/>
              <a:ext cx="352452" cy="24436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9" name="TextBox 48">
            <a:extLst>
              <a:ext uri="{FF2B5EF4-FFF2-40B4-BE49-F238E27FC236}">
                <a16:creationId xmlns:a16="http://schemas.microsoft.com/office/drawing/2014/main" id="{44ECECDD-5992-4075-B328-0457F02D5892}"/>
              </a:ext>
            </a:extLst>
          </p:cNvPr>
          <p:cNvSpPr txBox="1"/>
          <p:nvPr/>
        </p:nvSpPr>
        <p:spPr>
          <a:xfrm>
            <a:off x="6834945" y="3919879"/>
            <a:ext cx="1964955" cy="56094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 8.0</a:t>
            </a:r>
          </a:p>
        </p:txBody>
      </p:sp>
      <p:sp>
        <p:nvSpPr>
          <p:cNvPr id="9" name="Title 8">
            <a:extLst>
              <a:ext uri="{FF2B5EF4-FFF2-40B4-BE49-F238E27FC236}">
                <a16:creationId xmlns:a16="http://schemas.microsoft.com/office/drawing/2014/main" id="{2D13C037-6874-49F8-ACF0-5A5AC21E41F3}"/>
              </a:ext>
            </a:extLst>
          </p:cNvPr>
          <p:cNvSpPr>
            <a:spLocks noGrp="1"/>
          </p:cNvSpPr>
          <p:nvPr>
            <p:ph type="title"/>
          </p:nvPr>
        </p:nvSpPr>
        <p:spPr>
          <a:xfrm>
            <a:off x="588263" y="457200"/>
            <a:ext cx="11018520" cy="775597"/>
          </a:xfrm>
        </p:spPr>
        <p:txBody>
          <a:bodyPr/>
          <a:lstStyle/>
          <a:p>
            <a:pPr lvl="0" defTabSz="895601">
              <a:lnSpc>
                <a:spcPct val="90000"/>
              </a:lnSpc>
              <a:spcBef>
                <a:spcPts val="0"/>
              </a:spcBef>
              <a:defRPr/>
            </a:pPr>
            <a:r>
              <a:rPr lang="en-US" altLang="en-US" spc="0" dirty="0">
                <a:ln>
                  <a:noFill/>
                </a:ln>
                <a:solidFill>
                  <a:schemeClr val="tx1"/>
                </a:solidFill>
              </a:rPr>
              <a:t>.NET Core 3</a:t>
            </a:r>
            <a:br>
              <a:rPr lang="en-US" sz="2000" spc="0" dirty="0">
                <a:ln>
                  <a:noFill/>
                </a:ln>
                <a:solidFill>
                  <a:schemeClr val="tx1"/>
                </a:solidFill>
                <a:latin typeface="Segoe UI Semilight"/>
              </a:rPr>
            </a:br>
            <a:endParaRPr lang="en-US" sz="2000" dirty="0">
              <a:solidFill>
                <a:schemeClr val="tx1"/>
              </a:solidFill>
            </a:endParaRPr>
          </a:p>
        </p:txBody>
      </p:sp>
      <p:sp>
        <p:nvSpPr>
          <p:cNvPr id="60" name="TextBox 59">
            <a:extLst>
              <a:ext uri="{FF2B5EF4-FFF2-40B4-BE49-F238E27FC236}">
                <a16:creationId xmlns:a16="http://schemas.microsoft.com/office/drawing/2014/main" id="{C181110C-487D-44CD-B9EC-6AE8DA22B81C}"/>
              </a:ext>
            </a:extLst>
          </p:cNvPr>
          <p:cNvSpPr txBox="1"/>
          <p:nvPr/>
        </p:nvSpPr>
        <p:spPr>
          <a:xfrm>
            <a:off x="8521495" y="3919879"/>
            <a:ext cx="1970189" cy="83243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Web &amp; microservices</a:t>
            </a:r>
          </a:p>
        </p:txBody>
      </p:sp>
      <p:grpSp>
        <p:nvGrpSpPr>
          <p:cNvPr id="11" name="Group 10">
            <a:extLst>
              <a:ext uri="{FF2B5EF4-FFF2-40B4-BE49-F238E27FC236}">
                <a16:creationId xmlns:a16="http://schemas.microsoft.com/office/drawing/2014/main" id="{4CA281E0-611C-4A0F-929C-C8E401189E04}"/>
              </a:ext>
            </a:extLst>
          </p:cNvPr>
          <p:cNvGrpSpPr/>
          <p:nvPr/>
        </p:nvGrpSpPr>
        <p:grpSpPr>
          <a:xfrm>
            <a:off x="273254" y="2775449"/>
            <a:ext cx="1075277" cy="1075277"/>
            <a:chOff x="587878" y="2775449"/>
            <a:chExt cx="1075277" cy="1075277"/>
          </a:xfrm>
        </p:grpSpPr>
        <p:sp>
          <p:nvSpPr>
            <p:cNvPr id="86" name="Oval 85"/>
            <p:cNvSpPr/>
            <p:nvPr/>
          </p:nvSpPr>
          <p:spPr bwMode="auto">
            <a:xfrm>
              <a:off x="587878"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 name="Graphic 9" descr="City">
              <a:extLst>
                <a:ext uri="{FF2B5EF4-FFF2-40B4-BE49-F238E27FC236}">
                  <a16:creationId xmlns:a16="http://schemas.microsoft.com/office/drawing/2014/main" id="{AF993C2D-E0A5-4D20-9862-1F46BC6422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400" y="2933191"/>
              <a:ext cx="778870" cy="778870"/>
            </a:xfrm>
            <a:prstGeom prst="rect">
              <a:avLst/>
            </a:prstGeom>
          </p:spPr>
        </p:pic>
      </p:grpSp>
      <p:grpSp>
        <p:nvGrpSpPr>
          <p:cNvPr id="12" name="Group 11">
            <a:extLst>
              <a:ext uri="{FF2B5EF4-FFF2-40B4-BE49-F238E27FC236}">
                <a16:creationId xmlns:a16="http://schemas.microsoft.com/office/drawing/2014/main" id="{24189673-5DE5-447F-95FA-B53E70D17258}"/>
              </a:ext>
            </a:extLst>
          </p:cNvPr>
          <p:cNvGrpSpPr/>
          <p:nvPr/>
        </p:nvGrpSpPr>
        <p:grpSpPr>
          <a:xfrm>
            <a:off x="1972376" y="2775449"/>
            <a:ext cx="1075277" cy="1075277"/>
            <a:chOff x="2532800" y="2775449"/>
            <a:chExt cx="1075277" cy="1075277"/>
          </a:xfrm>
        </p:grpSpPr>
        <p:sp>
          <p:nvSpPr>
            <p:cNvPr id="88" name="Oval 87"/>
            <p:cNvSpPr/>
            <p:nvPr/>
          </p:nvSpPr>
          <p:spPr bwMode="auto">
            <a:xfrm>
              <a:off x="2532800"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1" name="brain_2" title="Icon of a brain with circles and connection lines inside">
              <a:extLst>
                <a:ext uri="{FF2B5EF4-FFF2-40B4-BE49-F238E27FC236}">
                  <a16:creationId xmlns:a16="http://schemas.microsoft.com/office/drawing/2014/main" id="{06A36A71-A6A0-4C76-827E-573565A400B4}"/>
                </a:ext>
              </a:extLst>
            </p:cNvPr>
            <p:cNvSpPr>
              <a:spLocks noChangeAspect="1" noEditPoints="1"/>
            </p:cNvSpPr>
            <p:nvPr/>
          </p:nvSpPr>
          <p:spPr bwMode="auto">
            <a:xfrm>
              <a:off x="2620440" y="3007691"/>
              <a:ext cx="889490" cy="59643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A2B0413B-0CBB-47FA-A393-2B1D6B0E67D3}"/>
              </a:ext>
            </a:extLst>
          </p:cNvPr>
          <p:cNvGrpSpPr/>
          <p:nvPr/>
        </p:nvGrpSpPr>
        <p:grpSpPr>
          <a:xfrm>
            <a:off x="3720659" y="2775449"/>
            <a:ext cx="1075277" cy="1075277"/>
            <a:chOff x="4477723" y="2775449"/>
            <a:chExt cx="1075277" cy="1075277"/>
          </a:xfrm>
        </p:grpSpPr>
        <p:sp>
          <p:nvSpPr>
            <p:cNvPr id="89" name="Oval 88"/>
            <p:cNvSpPr/>
            <p:nvPr/>
          </p:nvSpPr>
          <p:spPr bwMode="auto">
            <a:xfrm>
              <a:off x="4477723"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 name="Graphic 14" descr="Smart Phone">
              <a:extLst>
                <a:ext uri="{FF2B5EF4-FFF2-40B4-BE49-F238E27FC236}">
                  <a16:creationId xmlns:a16="http://schemas.microsoft.com/office/drawing/2014/main" id="{F8361997-C7F8-44CF-BB28-2421AC5778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4119" y="2951555"/>
              <a:ext cx="724293" cy="724293"/>
            </a:xfrm>
            <a:prstGeom prst="rect">
              <a:avLst/>
            </a:prstGeom>
          </p:spPr>
        </p:pic>
      </p:grpSp>
      <p:grpSp>
        <p:nvGrpSpPr>
          <p:cNvPr id="17" name="Group 16">
            <a:extLst>
              <a:ext uri="{FF2B5EF4-FFF2-40B4-BE49-F238E27FC236}">
                <a16:creationId xmlns:a16="http://schemas.microsoft.com/office/drawing/2014/main" id="{7C5007CD-F981-4EDA-A8A2-681EFF7D15AA}"/>
              </a:ext>
            </a:extLst>
          </p:cNvPr>
          <p:cNvGrpSpPr/>
          <p:nvPr/>
        </p:nvGrpSpPr>
        <p:grpSpPr>
          <a:xfrm>
            <a:off x="5473085" y="2775449"/>
            <a:ext cx="1075277" cy="1075277"/>
            <a:chOff x="6426789" y="2775449"/>
            <a:chExt cx="1075277" cy="1075277"/>
          </a:xfrm>
        </p:grpSpPr>
        <p:sp>
          <p:nvSpPr>
            <p:cNvPr id="90" name="Oval 89"/>
            <p:cNvSpPr/>
            <p:nvPr/>
          </p:nvSpPr>
          <p:spPr bwMode="auto">
            <a:xfrm>
              <a:off x="6426789"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63" name="Group 62">
              <a:extLst>
                <a:ext uri="{FF2B5EF4-FFF2-40B4-BE49-F238E27FC236}">
                  <a16:creationId xmlns:a16="http://schemas.microsoft.com/office/drawing/2014/main" id="{4C3A2B48-F845-4BBA-B3E1-21B35958F889}"/>
                </a:ext>
              </a:extLst>
            </p:cNvPr>
            <p:cNvGrpSpPr/>
            <p:nvPr/>
          </p:nvGrpSpPr>
          <p:grpSpPr>
            <a:xfrm>
              <a:off x="6544069" y="2878273"/>
              <a:ext cx="832431" cy="832431"/>
              <a:chOff x="915060" y="1967975"/>
              <a:chExt cx="1434439" cy="1434439"/>
            </a:xfrm>
          </p:grpSpPr>
          <p:pic>
            <p:nvPicPr>
              <p:cNvPr id="64" name="Graphic 63" descr="Laptop">
                <a:extLst>
                  <a:ext uri="{FF2B5EF4-FFF2-40B4-BE49-F238E27FC236}">
                    <a16:creationId xmlns:a16="http://schemas.microsoft.com/office/drawing/2014/main" id="{89D37489-9668-4554-9167-6F1CE659F0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5060" y="1967975"/>
                <a:ext cx="1434439" cy="1434439"/>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0942E321-57A3-4583-A282-C647AE14DBF9}"/>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478912" y="2478456"/>
                <a:ext cx="301640" cy="321500"/>
              </a:xfrm>
              <a:prstGeom prst="rect">
                <a:avLst/>
              </a:prstGeom>
              <a:noFill/>
              <a:ln w="38100">
                <a:noFill/>
              </a:ln>
            </p:spPr>
          </p:pic>
        </p:grpSp>
      </p:grpSp>
      <p:sp>
        <p:nvSpPr>
          <p:cNvPr id="69" name="TextBox 68">
            <a:extLst>
              <a:ext uri="{FF2B5EF4-FFF2-40B4-BE49-F238E27FC236}">
                <a16:creationId xmlns:a16="http://schemas.microsoft.com/office/drawing/2014/main" id="{4F9DF4F7-8CB0-4792-AF85-4EA2C1830C7D}"/>
              </a:ext>
            </a:extLst>
          </p:cNvPr>
          <p:cNvSpPr txBox="1"/>
          <p:nvPr/>
        </p:nvSpPr>
        <p:spPr>
          <a:xfrm>
            <a:off x="10286432" y="3919879"/>
            <a:ext cx="1970189" cy="56094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a:t>
            </a:r>
            <a:r>
              <a:rPr kumimoji="0" lang="en-US" sz="1960" b="1" i="0" u="none" strike="noStrike" kern="120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vNext</a:t>
            </a:r>
            <a:endPar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nvGrpSpPr>
          <p:cNvPr id="18" name="Group 17">
            <a:extLst>
              <a:ext uri="{FF2B5EF4-FFF2-40B4-BE49-F238E27FC236}">
                <a16:creationId xmlns:a16="http://schemas.microsoft.com/office/drawing/2014/main" id="{235D264D-EB4C-4D81-BDA3-29CF1279BD78}"/>
              </a:ext>
            </a:extLst>
          </p:cNvPr>
          <p:cNvGrpSpPr/>
          <p:nvPr/>
        </p:nvGrpSpPr>
        <p:grpSpPr>
          <a:xfrm>
            <a:off x="8958516" y="2761853"/>
            <a:ext cx="1075277" cy="1075277"/>
            <a:chOff x="9125660" y="2761853"/>
            <a:chExt cx="1075277" cy="1075277"/>
          </a:xfrm>
        </p:grpSpPr>
        <p:grpSp>
          <p:nvGrpSpPr>
            <p:cNvPr id="51" name="Group 50">
              <a:extLst>
                <a:ext uri="{FF2B5EF4-FFF2-40B4-BE49-F238E27FC236}">
                  <a16:creationId xmlns:a16="http://schemas.microsoft.com/office/drawing/2014/main" id="{30563EAC-C8C1-4F70-AC36-D744AA4F3EEA}"/>
                </a:ext>
              </a:extLst>
            </p:cNvPr>
            <p:cNvGrpSpPr/>
            <p:nvPr/>
          </p:nvGrpSpPr>
          <p:grpSpPr>
            <a:xfrm>
              <a:off x="9125660" y="2761853"/>
              <a:ext cx="1075277" cy="1075277"/>
              <a:chOff x="9293052" y="2761853"/>
              <a:chExt cx="1075277" cy="1075277"/>
            </a:xfrm>
          </p:grpSpPr>
          <p:sp>
            <p:nvSpPr>
              <p:cNvPr id="52" name="Oval 51">
                <a:extLst>
                  <a:ext uri="{FF2B5EF4-FFF2-40B4-BE49-F238E27FC236}">
                    <a16:creationId xmlns:a16="http://schemas.microsoft.com/office/drawing/2014/main" id="{784C6654-7FC4-4490-A1B4-31355EC65ACE}"/>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8" name="Freeform: Shape 57">
                <a:extLst>
                  <a:ext uri="{FF2B5EF4-FFF2-40B4-BE49-F238E27FC236}">
                    <a16:creationId xmlns:a16="http://schemas.microsoft.com/office/drawing/2014/main" id="{AA6F76E2-D97C-41A6-8E3A-CE902617F062}"/>
                  </a:ext>
                </a:extLst>
              </p:cNvPr>
              <p:cNvSpPr/>
              <p:nvPr/>
            </p:nvSpPr>
            <p:spPr bwMode="auto">
              <a:xfrm>
                <a:off x="9686726" y="3230341"/>
                <a:ext cx="352452" cy="24436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globe_2" title="Icon of a sphere made of lines">
              <a:extLst>
                <a:ext uri="{FF2B5EF4-FFF2-40B4-BE49-F238E27FC236}">
                  <a16:creationId xmlns:a16="http://schemas.microsoft.com/office/drawing/2014/main" id="{32B0E9D5-1F28-4629-83F6-8144F02BB439}"/>
                </a:ext>
              </a:extLst>
            </p:cNvPr>
            <p:cNvSpPr>
              <a:spLocks noChangeAspect="1" noEditPoints="1"/>
            </p:cNvSpPr>
            <p:nvPr/>
          </p:nvSpPr>
          <p:spPr bwMode="auto">
            <a:xfrm>
              <a:off x="9341680" y="2991469"/>
              <a:ext cx="643235" cy="64323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381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04815F57-1B7E-4B0F-BC81-59C0876A0617}"/>
              </a:ext>
            </a:extLst>
          </p:cNvPr>
          <p:cNvGrpSpPr/>
          <p:nvPr/>
        </p:nvGrpSpPr>
        <p:grpSpPr>
          <a:xfrm>
            <a:off x="10723453" y="2761853"/>
            <a:ext cx="1075277" cy="1075277"/>
            <a:chOff x="10890597" y="2761853"/>
            <a:chExt cx="1075277" cy="1075277"/>
          </a:xfrm>
        </p:grpSpPr>
        <p:grpSp>
          <p:nvGrpSpPr>
            <p:cNvPr id="66" name="Group 65">
              <a:extLst>
                <a:ext uri="{FF2B5EF4-FFF2-40B4-BE49-F238E27FC236}">
                  <a16:creationId xmlns:a16="http://schemas.microsoft.com/office/drawing/2014/main" id="{877A5A79-2097-4D8A-A19A-6474DF71F36B}"/>
                </a:ext>
              </a:extLst>
            </p:cNvPr>
            <p:cNvGrpSpPr/>
            <p:nvPr/>
          </p:nvGrpSpPr>
          <p:grpSpPr>
            <a:xfrm>
              <a:off x="10890597" y="2761853"/>
              <a:ext cx="1075277" cy="1075277"/>
              <a:chOff x="9293052" y="2761853"/>
              <a:chExt cx="1075277" cy="1075277"/>
            </a:xfrm>
          </p:grpSpPr>
          <p:sp>
            <p:nvSpPr>
              <p:cNvPr id="67" name="Oval 66">
                <a:extLst>
                  <a:ext uri="{FF2B5EF4-FFF2-40B4-BE49-F238E27FC236}">
                    <a16:creationId xmlns:a16="http://schemas.microsoft.com/office/drawing/2014/main" id="{A97B612E-BC7E-4F1A-A2A8-041C5BEC8BBE}"/>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chemeClr val="accent1"/>
                  </a:solidFill>
                  <a:effectLst/>
                  <a:uLnTx/>
                  <a:uFillTx/>
                  <a:ea typeface="+mn-ea"/>
                  <a:cs typeface="Segoe UI" pitchFamily="34" charset="0"/>
                </a:endParaRPr>
              </a:p>
            </p:txBody>
          </p:sp>
          <p:sp>
            <p:nvSpPr>
              <p:cNvPr id="68" name="Freeform: Shape 67">
                <a:extLst>
                  <a:ext uri="{FF2B5EF4-FFF2-40B4-BE49-F238E27FC236}">
                    <a16:creationId xmlns:a16="http://schemas.microsoft.com/office/drawing/2014/main" id="{357E94BA-0A5D-49F8-A60B-7013DDF16429}"/>
                  </a:ext>
                </a:extLst>
              </p:cNvPr>
              <p:cNvSpPr/>
              <p:nvPr/>
            </p:nvSpPr>
            <p:spPr bwMode="auto">
              <a:xfrm>
                <a:off x="9686726" y="3230341"/>
                <a:ext cx="352452" cy="24436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6397AEB9-E8D2-4A89-9E12-B8B7572CC748}"/>
                </a:ext>
              </a:extLst>
            </p:cNvPr>
            <p:cNvGrpSpPr/>
            <p:nvPr/>
          </p:nvGrpSpPr>
          <p:grpSpPr>
            <a:xfrm>
              <a:off x="11095484" y="2961777"/>
              <a:ext cx="686372" cy="677530"/>
              <a:chOff x="10453577" y="884904"/>
              <a:chExt cx="686372" cy="677530"/>
            </a:xfrm>
          </p:grpSpPr>
          <p:sp>
            <p:nvSpPr>
              <p:cNvPr id="22" name="Rectangle 21">
                <a:extLst>
                  <a:ext uri="{FF2B5EF4-FFF2-40B4-BE49-F238E27FC236}">
                    <a16:creationId xmlns:a16="http://schemas.microsoft.com/office/drawing/2014/main" id="{EA98D8AB-255B-4C4E-A561-01CAC2441186}"/>
                  </a:ext>
                </a:extLst>
              </p:cNvPr>
              <p:cNvSpPr/>
              <p:nvPr/>
            </p:nvSpPr>
            <p:spPr bwMode="auto">
              <a:xfrm>
                <a:off x="10453577" y="884904"/>
                <a:ext cx="686372" cy="67753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F5F45759-1824-4BF1-83C2-F4592EE20AAB}"/>
                  </a:ext>
                </a:extLst>
              </p:cNvPr>
              <p:cNvSpPr txBox="1"/>
              <p:nvPr/>
            </p:nvSpPr>
            <p:spPr>
              <a:xfrm>
                <a:off x="10540026" y="1070126"/>
                <a:ext cx="513474" cy="307777"/>
              </a:xfrm>
              <a:prstGeom prst="rect">
                <a:avLst/>
              </a:prstGeom>
              <a:noFill/>
            </p:spPr>
            <p:txBody>
              <a:bodyPr wrap="none" lIns="0" tIns="0" rIns="0" bIns="0" rtlCol="0">
                <a:spAutoFit/>
              </a:bodyPr>
              <a:lstStyle/>
              <a:p>
                <a:pPr algn="l"/>
                <a:r>
                  <a:rPr lang="en-US" sz="2000">
                    <a:solidFill>
                      <a:schemeClr val="bg1"/>
                    </a:solidFill>
                  </a:rPr>
                  <a:t>.NET</a:t>
                </a:r>
              </a:p>
            </p:txBody>
          </p:sp>
        </p:grpSp>
      </p:grpSp>
    </p:spTree>
    <p:extLst>
      <p:ext uri="{BB962C8B-B14F-4D97-AF65-F5344CB8AC3E}">
        <p14:creationId xmlns:p14="http://schemas.microsoft.com/office/powerpoint/2010/main" val="137062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53"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53" presetClass="entr" presetSubtype="16"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par>
                                <p:cTn id="23" presetID="53" presetClass="entr" presetSubtype="16"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par>
                                <p:cTn id="28" presetID="53" presetClass="entr" presetSubtype="16"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par>
                                <p:cTn id="33" presetID="53" presetClass="entr" presetSubtype="16"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53" presetClass="entr" presetSubtype="16"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p:bldP spid="49" grpId="0"/>
      <p:bldP spid="9" grpId="0"/>
      <p:bldP spid="60" grpId="0"/>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8999"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2D13C037-6874-49F8-ACF0-5A5AC21E41F3}"/>
              </a:ext>
            </a:extLst>
          </p:cNvPr>
          <p:cNvSpPr>
            <a:spLocks noGrp="1"/>
          </p:cNvSpPr>
          <p:nvPr>
            <p:ph type="title"/>
          </p:nvPr>
        </p:nvSpPr>
        <p:spPr/>
        <p:txBody>
          <a:bodyPr/>
          <a:lstStyle/>
          <a:p>
            <a:pPr lvl="0" defTabSz="895601">
              <a:lnSpc>
                <a:spcPct val="90000"/>
              </a:lnSpc>
              <a:spcBef>
                <a:spcPts val="0"/>
              </a:spcBef>
              <a:defRPr/>
            </a:pPr>
            <a:r>
              <a:rPr lang="en-US" altLang="en-US" spc="0">
                <a:ln>
                  <a:noFill/>
                </a:ln>
                <a:solidFill>
                  <a:schemeClr val="tx1"/>
                </a:solidFill>
              </a:rPr>
              <a:t>What are we going to talk about today?</a:t>
            </a:r>
            <a:br>
              <a:rPr lang="en-US" altLang="en-US" sz="5400" spc="0">
                <a:ln>
                  <a:noFill/>
                </a:ln>
                <a:solidFill>
                  <a:schemeClr val="tx1"/>
                </a:solidFill>
                <a:latin typeface="Segoe UI Light"/>
              </a:rPr>
            </a:br>
            <a:br>
              <a:rPr lang="en-US" sz="2000" spc="0">
                <a:ln>
                  <a:noFill/>
                </a:ln>
                <a:solidFill>
                  <a:schemeClr val="tx1"/>
                </a:solidFill>
                <a:latin typeface="Segoe UI Semilight"/>
              </a:rPr>
            </a:br>
            <a:endParaRPr lang="en-US" sz="2000">
              <a:solidFill>
                <a:schemeClr val="tx1"/>
              </a:solidFill>
            </a:endParaRPr>
          </a:p>
        </p:txBody>
      </p:sp>
      <p:sp>
        <p:nvSpPr>
          <p:cNvPr id="60" name="TextBox 59">
            <a:extLst>
              <a:ext uri="{FF2B5EF4-FFF2-40B4-BE49-F238E27FC236}">
                <a16:creationId xmlns:a16="http://schemas.microsoft.com/office/drawing/2014/main" id="{C181110C-487D-44CD-B9EC-6AE8DA22B81C}"/>
              </a:ext>
            </a:extLst>
          </p:cNvPr>
          <p:cNvSpPr txBox="1"/>
          <p:nvPr/>
        </p:nvSpPr>
        <p:spPr>
          <a:xfrm>
            <a:off x="8521495" y="3919879"/>
            <a:ext cx="1970189" cy="83243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Web &amp; microservices</a:t>
            </a:r>
          </a:p>
        </p:txBody>
      </p:sp>
      <p:grpSp>
        <p:nvGrpSpPr>
          <p:cNvPr id="18" name="Group 17">
            <a:extLst>
              <a:ext uri="{FF2B5EF4-FFF2-40B4-BE49-F238E27FC236}">
                <a16:creationId xmlns:a16="http://schemas.microsoft.com/office/drawing/2014/main" id="{235D264D-EB4C-4D81-BDA3-29CF1279BD78}"/>
              </a:ext>
            </a:extLst>
          </p:cNvPr>
          <p:cNvGrpSpPr/>
          <p:nvPr/>
        </p:nvGrpSpPr>
        <p:grpSpPr>
          <a:xfrm>
            <a:off x="8958516" y="2761853"/>
            <a:ext cx="1075277" cy="1075277"/>
            <a:chOff x="9125660" y="2761853"/>
            <a:chExt cx="1075277" cy="1075277"/>
          </a:xfrm>
        </p:grpSpPr>
        <p:grpSp>
          <p:nvGrpSpPr>
            <p:cNvPr id="51" name="Group 50">
              <a:extLst>
                <a:ext uri="{FF2B5EF4-FFF2-40B4-BE49-F238E27FC236}">
                  <a16:creationId xmlns:a16="http://schemas.microsoft.com/office/drawing/2014/main" id="{30563EAC-C8C1-4F70-AC36-D744AA4F3EEA}"/>
                </a:ext>
              </a:extLst>
            </p:cNvPr>
            <p:cNvGrpSpPr/>
            <p:nvPr/>
          </p:nvGrpSpPr>
          <p:grpSpPr>
            <a:xfrm>
              <a:off x="9125660" y="2761853"/>
              <a:ext cx="1075277" cy="1075277"/>
              <a:chOff x="9293052" y="2761853"/>
              <a:chExt cx="1075277" cy="1075277"/>
            </a:xfrm>
          </p:grpSpPr>
          <p:sp>
            <p:nvSpPr>
              <p:cNvPr id="52" name="Oval 51">
                <a:extLst>
                  <a:ext uri="{FF2B5EF4-FFF2-40B4-BE49-F238E27FC236}">
                    <a16:creationId xmlns:a16="http://schemas.microsoft.com/office/drawing/2014/main" id="{784C6654-7FC4-4490-A1B4-31355EC65ACE}"/>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8" name="Freeform: Shape 57">
                <a:extLst>
                  <a:ext uri="{FF2B5EF4-FFF2-40B4-BE49-F238E27FC236}">
                    <a16:creationId xmlns:a16="http://schemas.microsoft.com/office/drawing/2014/main" id="{AA6F76E2-D97C-41A6-8E3A-CE902617F062}"/>
                  </a:ext>
                </a:extLst>
              </p:cNvPr>
              <p:cNvSpPr/>
              <p:nvPr/>
            </p:nvSpPr>
            <p:spPr bwMode="auto">
              <a:xfrm>
                <a:off x="9686726" y="3230341"/>
                <a:ext cx="352452" cy="24436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globe_2" title="Icon of a sphere made of lines">
              <a:extLst>
                <a:ext uri="{FF2B5EF4-FFF2-40B4-BE49-F238E27FC236}">
                  <a16:creationId xmlns:a16="http://schemas.microsoft.com/office/drawing/2014/main" id="{32B0E9D5-1F28-4629-83F6-8144F02BB439}"/>
                </a:ext>
              </a:extLst>
            </p:cNvPr>
            <p:cNvSpPr>
              <a:spLocks noChangeAspect="1" noEditPoints="1"/>
            </p:cNvSpPr>
            <p:nvPr/>
          </p:nvSpPr>
          <p:spPr bwMode="auto">
            <a:xfrm>
              <a:off x="9341680" y="2991469"/>
              <a:ext cx="643235" cy="64323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381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92898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53" presetClass="entr" presetSubtype="1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958" y="2485519"/>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 preview 5</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958" y="3339106"/>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Windows desktop support with WPF and WinForms, also open source</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Flexible deployment, side-by-side support and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Significant performance improvements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New C# language features for productivity and less errors</a:t>
            </a:r>
          </a:p>
        </p:txBody>
      </p:sp>
      <p:sp>
        <p:nvSpPr>
          <p:cNvPr id="2" name="TextBox 1">
            <a:extLst>
              <a:ext uri="{FF2B5EF4-FFF2-40B4-BE49-F238E27FC236}">
                <a16:creationId xmlns:a16="http://schemas.microsoft.com/office/drawing/2014/main" id="{56415E3E-6E8A-49C0-AA72-05344AB32CD3}"/>
              </a:ext>
            </a:extLst>
          </p:cNvPr>
          <p:cNvSpPr txBox="1"/>
          <p:nvPr/>
        </p:nvSpPr>
        <p:spPr>
          <a:xfrm>
            <a:off x="438238" y="559491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958" y="1819872"/>
            <a:ext cx="1846092" cy="3840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2880" y="-383112"/>
            <a:ext cx="9906000" cy="7444435"/>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2" presetClass="entr" presetSubtype="2" decel="10000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2" grpId="0"/>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553998"/>
          </a:xfrm>
        </p:spPr>
        <p:txBody>
          <a:bodyPr/>
          <a:lstStyle/>
          <a:p>
            <a:r>
              <a:rPr lang="en-US" dirty="0">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154535" y="3711644"/>
            <a:ext cx="2645087"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Windows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desktop apps</a:t>
            </a:r>
          </a:p>
        </p:txBody>
      </p:sp>
      <p:sp>
        <p:nvSpPr>
          <p:cNvPr id="10" name="Rectangle 9">
            <a:extLst>
              <a:ext uri="{FF2B5EF4-FFF2-40B4-BE49-F238E27FC236}">
                <a16:creationId xmlns:a16="http://schemas.microsoft.com/office/drawing/2014/main" id="{E09A893E-6C4E-401A-BD11-8ACF8B5698F0}"/>
              </a:ext>
            </a:extLst>
          </p:cNvPr>
          <p:cNvSpPr/>
          <p:nvPr/>
        </p:nvSpPr>
        <p:spPr>
          <a:xfrm>
            <a:off x="5988177" y="3711645"/>
            <a:ext cx="2929939"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1" name="Rectangle 10">
            <a:extLst>
              <a:ext uri="{FF2B5EF4-FFF2-40B4-BE49-F238E27FC236}">
                <a16:creationId xmlns:a16="http://schemas.microsoft.com/office/drawing/2014/main" id="{CB375FD2-2E0F-4489-9DE9-A411D5DFC46E}"/>
              </a:ext>
            </a:extLst>
          </p:cNvPr>
          <p:cNvSpPr/>
          <p:nvPr/>
        </p:nvSpPr>
        <p:spPr>
          <a:xfrm>
            <a:off x="2806447" y="3711645"/>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Full-stack web </a:t>
            </a:r>
            <a:r>
              <a:rPr lang="en-US" sz="2400" b="1" dirty="0">
                <a:solidFill>
                  <a:srgbClr val="505050"/>
                </a:solidFill>
                <a:latin typeface="Segoe UI"/>
                <a:cs typeface="Segoe UI Semilight" panose="020B0402040204020203" pitchFamily="34" charset="0"/>
              </a:rPr>
              <a:t>d</a:t>
            </a:r>
            <a:r>
              <a:rPr kumimoji="0" lang="en-US" sz="2400" b="1" i="0" u="none" strike="noStrike" kern="1200" cap="none" spc="0" normalizeH="0" baseline="0" noProof="0" dirty="0" err="1">
                <a:ln>
                  <a:noFill/>
                </a:ln>
                <a:solidFill>
                  <a:srgbClr val="505050"/>
                </a:solidFill>
                <a:effectLst/>
                <a:uLnTx/>
                <a:uFillTx/>
                <a:latin typeface="Segoe UI"/>
                <a:ea typeface="+mn-ea"/>
                <a:cs typeface="Segoe UI Semilight" panose="020B0402040204020203" pitchFamily="34" charset="0"/>
              </a:rPr>
              <a:t>evelopment</a:t>
            </a:r>
            <a:endPar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p:txBody>
      </p:sp>
      <p:sp>
        <p:nvSpPr>
          <p:cNvPr id="15" name="brain_2" title="Icon of a brain with circles and connection lines inside">
            <a:extLst>
              <a:ext uri="{FF2B5EF4-FFF2-40B4-BE49-F238E27FC236}">
                <a16:creationId xmlns:a16="http://schemas.microsoft.com/office/drawing/2014/main" id="{63831A82-AD43-4603-B3E2-C2B490116369}"/>
              </a:ext>
            </a:extLst>
          </p:cNvPr>
          <p:cNvSpPr>
            <a:spLocks noChangeAspect="1" noEditPoints="1"/>
          </p:cNvSpPr>
          <p:nvPr/>
        </p:nvSpPr>
        <p:spPr bwMode="auto">
          <a:xfrm>
            <a:off x="6668586" y="2169840"/>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571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3803977" y="2254918"/>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FE616E45-3A1F-43F3-9CDF-4EC39EBAD309}"/>
              </a:ext>
            </a:extLst>
          </p:cNvPr>
          <p:cNvSpPr/>
          <p:nvPr/>
        </p:nvSpPr>
        <p:spPr>
          <a:xfrm>
            <a:off x="8994733" y="3712527"/>
            <a:ext cx="2929939" cy="461665"/>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Big data</a:t>
            </a:r>
          </a:p>
        </p:txBody>
      </p:sp>
      <p:grpSp>
        <p:nvGrpSpPr>
          <p:cNvPr id="6" name="Group 5">
            <a:extLst>
              <a:ext uri="{FF2B5EF4-FFF2-40B4-BE49-F238E27FC236}">
                <a16:creationId xmlns:a16="http://schemas.microsoft.com/office/drawing/2014/main" id="{514A2847-1EFA-422F-BBB1-D4430BA5F4E7}"/>
              </a:ext>
            </a:extLst>
          </p:cNvPr>
          <p:cNvGrpSpPr/>
          <p:nvPr/>
        </p:nvGrpSpPr>
        <p:grpSpPr>
          <a:xfrm>
            <a:off x="695304" y="1906673"/>
            <a:ext cx="1569123" cy="1631365"/>
            <a:chOff x="915060" y="1967975"/>
            <a:chExt cx="1434439" cy="1434439"/>
          </a:xfrm>
        </p:grpSpPr>
        <p:pic>
          <p:nvPicPr>
            <p:cNvPr id="4" name="Graphic 3" descr="Laptop">
              <a:extLst>
                <a:ext uri="{FF2B5EF4-FFF2-40B4-BE49-F238E27FC236}">
                  <a16:creationId xmlns:a16="http://schemas.microsoft.com/office/drawing/2014/main" id="{A6656E29-AEF1-480C-BB85-407E399DC8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060" y="1967975"/>
              <a:ext cx="1434439" cy="1434439"/>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F4BA0FF0-F5A6-41F5-8A24-85AEF93DE92E}"/>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78912" y="2478456"/>
              <a:ext cx="301640" cy="321500"/>
            </a:xfrm>
            <a:prstGeom prst="rect">
              <a:avLst/>
            </a:prstGeom>
            <a:noFill/>
            <a:ln w="38100">
              <a:noFill/>
            </a:ln>
          </p:spPr>
        </p:pic>
      </p:grpSp>
      <p:pic>
        <p:nvPicPr>
          <p:cNvPr id="8" name="Graphic 7" descr="City">
            <a:extLst>
              <a:ext uri="{FF2B5EF4-FFF2-40B4-BE49-F238E27FC236}">
                <a16:creationId xmlns:a16="http://schemas.microsoft.com/office/drawing/2014/main" id="{6266DF7D-7196-4CF9-9465-FEDB3CB36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77259" y="2039913"/>
            <a:ext cx="1364888" cy="1364888"/>
          </a:xfrm>
          <a:prstGeom prst="rect">
            <a:avLst/>
          </a:prstGeom>
        </p:spPr>
      </p:pic>
    </p:spTree>
    <p:extLst>
      <p:ext uri="{BB962C8B-B14F-4D97-AF65-F5344CB8AC3E}">
        <p14:creationId xmlns:p14="http://schemas.microsoft.com/office/powerpoint/2010/main" val="591106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9E6DB4-EEA0-4EBB-8A02-B3F1B4E124DC}"/>
              </a:ext>
            </a:extLst>
          </p:cNvPr>
          <p:cNvSpPr>
            <a:spLocks noGrp="1"/>
          </p:cNvSpPr>
          <p:nvPr>
            <p:ph type="title"/>
          </p:nvPr>
        </p:nvSpPr>
        <p:spPr/>
        <p:txBody>
          <a:bodyPr/>
          <a:lstStyle/>
          <a:p>
            <a:r>
              <a:rPr lang="en-US"/>
              <a:t>C# 8.0</a:t>
            </a:r>
          </a:p>
        </p:txBody>
      </p:sp>
      <p:sp>
        <p:nvSpPr>
          <p:cNvPr id="4" name="Text Placeholder 1">
            <a:extLst>
              <a:ext uri="{FF2B5EF4-FFF2-40B4-BE49-F238E27FC236}">
                <a16:creationId xmlns:a16="http://schemas.microsoft.com/office/drawing/2014/main" id="{2EC87208-939B-45DE-8B35-B0358C691016}"/>
              </a:ext>
            </a:extLst>
          </p:cNvPr>
          <p:cNvSpPr txBox="1">
            <a:spLocks/>
          </p:cNvSpPr>
          <p:nvPr/>
        </p:nvSpPr>
        <p:spPr>
          <a:xfrm>
            <a:off x="4175346" y="1214023"/>
            <a:ext cx="8044844" cy="510947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static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Task</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Main(</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IAsyncEnumerable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&lt;</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?&gt; customers</a:t>
            </a: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GetCustomersAsync</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args</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[2..]);</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await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foreach</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Customer</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customers)</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customer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switch</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=&gt;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Ms</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Mr</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string</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ln) =&gt; </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fn</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[0]}</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{ln}</a:t>
            </a:r>
            <a:r>
              <a:rPr kumimoji="0" lang="en-US" sz="2000" b="0" i="0" u="none" strike="noStrike" kern="1200" cap="none" spc="0" normalizeH="0" baseline="0" noProof="0">
                <a:ln>
                  <a:noFill/>
                </a:ln>
                <a:solidFill>
                  <a:srgbClr val="A31515"/>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if</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(name != </a:t>
            </a:r>
            <a:r>
              <a:rPr kumimoji="0" lang="en-US" sz="2000" b="0" i="0" u="none" strike="noStrike" kern="120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null</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2000" b="0" i="0" u="none" strike="noStrike" kern="1200" cap="none" spc="0" normalizeH="0" baseline="0" noProof="0" err="1">
                <a:ln>
                  <a:noFill/>
                </a:ln>
                <a:solidFill>
                  <a:srgbClr val="2B91AF"/>
                </a:solidFill>
                <a:effectLst/>
                <a:uLnTx/>
                <a:uFillTx/>
                <a:latin typeface="Consolas" panose="020B0609020204030204" pitchFamily="49" charset="0"/>
                <a:ea typeface="Calibri" panose="020F0502020204030204" pitchFamily="34" charset="0"/>
                <a:cs typeface="Consolas" panose="020B0609020204030204" pitchFamily="49" charset="0"/>
              </a:rPr>
              <a:t>Console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.WriteLine</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(name);</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    }</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80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5545148"/>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5C522406-69F3-4E04-8D5A-D2461DC35F20}"/>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1760</Words>
  <Application>Microsoft Office PowerPoint</Application>
  <PresentationFormat>Widescreen</PresentationFormat>
  <Paragraphs>374</Paragraphs>
  <Slides>26</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26</vt:i4>
      </vt:variant>
    </vt:vector>
  </HeadingPairs>
  <TitlesOfParts>
    <vt:vector size="37" baseType="lpstr">
      <vt:lpstr>Arial</vt:lpstr>
      <vt:lpstr>Calibri</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1_9-51056_Build 2019 Breakout_White Template</vt:lpstr>
      <vt:lpstr>Exploring ASP .NET Core 3.0 and Azure App Service</vt:lpstr>
      <vt:lpstr>.NET Overview and Roadmap</vt:lpstr>
      <vt:lpstr>PowerPoint Presentation</vt:lpstr>
      <vt:lpstr>.NET Growth continues</vt:lpstr>
      <vt:lpstr>.NET Core 3 </vt:lpstr>
      <vt:lpstr>What are we going to talk about today?  </vt:lpstr>
      <vt:lpstr>PowerPoint Presentation</vt:lpstr>
      <vt:lpstr>.NET Core 3.0 themes</vt:lpstr>
      <vt:lpstr>C# 8.0</vt:lpstr>
      <vt:lpstr>C# 8.0</vt:lpstr>
      <vt:lpstr>C# 8.0</vt:lpstr>
      <vt:lpstr>C# 8.0</vt:lpstr>
      <vt:lpstr>C# 8.0</vt:lpstr>
      <vt:lpstr>C# 8.0</vt:lpstr>
      <vt:lpstr>C# 8.0</vt:lpstr>
      <vt:lpstr>ASP.NET Core 3.0</vt:lpstr>
      <vt:lpstr>.NET Core 3.0: A full stack solution</vt:lpstr>
      <vt:lpstr>Worker services</vt:lpstr>
      <vt:lpstr>ASP.NET Core 3.0 Blazor</vt:lpstr>
      <vt:lpstr>      Blazor</vt:lpstr>
      <vt:lpstr>Blazor on client or server</vt:lpstr>
      <vt:lpstr>Performance Improvements</vt:lpstr>
      <vt:lpstr>Also new in ASP.NET Core 3.0</vt:lpstr>
      <vt:lpstr>Key takeaways</vt:lpstr>
      <vt:lpstr>Try .NET Core 3.0 with ASP.NET Core &amp; Blazor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Build 2019</dc:title>
  <dc:creator>Scott Hunter</dc:creator>
  <cp:lastModifiedBy>José Barbosa</cp:lastModifiedBy>
  <cp:revision>8</cp:revision>
  <dcterms:created xsi:type="dcterms:W3CDTF">2019-03-14T15:29:28Z</dcterms:created>
  <dcterms:modified xsi:type="dcterms:W3CDTF">2019-06-11T11:17:29Z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scothu@microsoft.com</vt:lpwstr>
  </property>
  <property fmtid="{D5CDD505-2E9C-101B-9397-08002B2CF9AE}" pid="5" name="MSIP_Label_f42aa342-8706-4288-bd11-ebb85995028c_SetDate">
    <vt:lpwstr>2019-03-14T15:29:44.6611492Z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92476fe0-ef20-4fe1-a86b-582c2af75a54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